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21"/>
  </p:notesMasterIdLst>
  <p:handoutMasterIdLst>
    <p:handoutMasterId r:id="rId22"/>
  </p:handoutMasterIdLst>
  <p:sldIdLst>
    <p:sldId id="333" r:id="rId3"/>
    <p:sldId id="374" r:id="rId4"/>
    <p:sldId id="375" r:id="rId5"/>
    <p:sldId id="376" r:id="rId6"/>
    <p:sldId id="377" r:id="rId7"/>
    <p:sldId id="378" r:id="rId8"/>
    <p:sldId id="379" r:id="rId9"/>
    <p:sldId id="380" r:id="rId10"/>
    <p:sldId id="381" r:id="rId11"/>
    <p:sldId id="362" r:id="rId12"/>
    <p:sldId id="363" r:id="rId13"/>
    <p:sldId id="366" r:id="rId14"/>
    <p:sldId id="368" r:id="rId15"/>
    <p:sldId id="370" r:id="rId16"/>
    <p:sldId id="371" r:id="rId17"/>
    <p:sldId id="372" r:id="rId18"/>
    <p:sldId id="373" r:id="rId19"/>
    <p:sldId id="337" r:id="rId20"/>
  </p:sldIdLst>
  <p:sldSz cx="9144000" cy="6858000" type="screen4x3"/>
  <p:notesSz cx="6794500" cy="990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kimoto" initials="T" lastIdx="1" clrIdx="0">
    <p:extLst>
      <p:ext uri="{19B8F6BF-5375-455C-9EA6-DF929625EA0E}">
        <p15:presenceInfo xmlns:p15="http://schemas.microsoft.com/office/powerpoint/2012/main" userId="Takimot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0066"/>
    <a:srgbClr val="FFCC99"/>
    <a:srgbClr val="CCFFFF"/>
    <a:srgbClr val="FF6699"/>
    <a:srgbClr val="CC6600"/>
    <a:srgbClr val="FFFFCC"/>
    <a:srgbClr val="009900"/>
    <a:srgbClr val="33CC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濃色スタイル 2 - アクセント 5/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98" autoAdjust="0"/>
    <p:restoredTop sz="96429" autoAdjust="0"/>
  </p:normalViewPr>
  <p:slideViewPr>
    <p:cSldViewPr snapToGrid="0">
      <p:cViewPr varScale="1">
        <p:scale>
          <a:sx n="95" d="100"/>
          <a:sy n="95" d="100"/>
        </p:scale>
        <p:origin x="133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2940" y="102"/>
      </p:cViewPr>
      <p:guideLst>
        <p:guide orient="horz" pos="3120"/>
        <p:guide pos="2141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13" Type="http://schemas.openxmlformats.org/officeDocument/2006/relationships/slide" Target="slides/slide17.xml"/><Relationship Id="rId3" Type="http://schemas.openxmlformats.org/officeDocument/2006/relationships/slide" Target="slides/slide4.xml"/><Relationship Id="rId7" Type="http://schemas.openxmlformats.org/officeDocument/2006/relationships/slide" Target="slides/slide8.xml"/><Relationship Id="rId12" Type="http://schemas.openxmlformats.org/officeDocument/2006/relationships/slide" Target="slides/slide16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11" Type="http://schemas.openxmlformats.org/officeDocument/2006/relationships/slide" Target="slides/slide15.xml"/><Relationship Id="rId5" Type="http://schemas.openxmlformats.org/officeDocument/2006/relationships/slide" Target="slides/slide6.xml"/><Relationship Id="rId10" Type="http://schemas.openxmlformats.org/officeDocument/2006/relationships/slide" Target="slides/slide14.xml"/><Relationship Id="rId4" Type="http://schemas.openxmlformats.org/officeDocument/2006/relationships/slide" Target="slides/slide5.xml"/><Relationship Id="rId9" Type="http://schemas.openxmlformats.org/officeDocument/2006/relationships/slide" Target="slides/slide11.xml"/><Relationship Id="rId14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4486" cy="496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5" tIns="45573" rIns="91145" bIns="45573" numCol="1" anchor="t" anchorCtr="0" compatLnSpc="1">
            <a:prstTxWarp prst="textNoShape">
              <a:avLst/>
            </a:prstTxWarp>
          </a:bodyPr>
          <a:lstStyle>
            <a:lvl1pPr>
              <a:defRPr sz="13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702"/>
            <a:ext cx="2944486" cy="49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5" tIns="45573" rIns="91145" bIns="45573" numCol="1" anchor="b" anchorCtr="0" compatLnSpc="1">
            <a:prstTxWarp prst="textNoShape">
              <a:avLst/>
            </a:prstTxWarp>
          </a:bodyPr>
          <a:lstStyle>
            <a:lvl1pPr>
              <a:defRPr sz="13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497" y="9409702"/>
            <a:ext cx="2944486" cy="49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5" tIns="45573" rIns="91145" bIns="45573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ea typeface="ＭＳ Ｐゴシック" charset="-128"/>
              </a:defRPr>
            </a:lvl1pPr>
          </a:lstStyle>
          <a:p>
            <a:pPr>
              <a:defRPr/>
            </a:pPr>
            <a:fld id="{444C2337-F3EC-4451-8F34-A25E46A181F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097391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4486" cy="496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5" tIns="45573" rIns="91145" bIns="45573" numCol="1" anchor="t" anchorCtr="0" compatLnSpc="1">
            <a:prstTxWarp prst="textNoShape">
              <a:avLst/>
            </a:prstTxWarp>
          </a:bodyPr>
          <a:lstStyle>
            <a:lvl1pPr>
              <a:defRPr sz="13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497" y="2"/>
            <a:ext cx="2944486" cy="496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5" tIns="45573" rIns="91145" bIns="45573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a typeface="ＭＳ Ｐゴシック" charset="-128"/>
              </a:defRPr>
            </a:lvl1pPr>
          </a:lstStyle>
          <a:p>
            <a:pPr>
              <a:defRPr/>
            </a:pPr>
            <a:fld id="{6ACB4B99-A228-4927-A19A-1BD7BD7AEB27}" type="datetime1">
              <a:rPr lang="en-US" altLang="ja-JP"/>
              <a:pPr>
                <a:defRPr/>
              </a:pPr>
              <a:t>10/1/2020</a:t>
            </a:fld>
            <a:endParaRPr lang="en-US" altLang="ja-JP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48" y="4706387"/>
            <a:ext cx="5436208" cy="445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5" tIns="45573" rIns="91145" bIns="455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702"/>
            <a:ext cx="2944486" cy="49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5" tIns="45573" rIns="91145" bIns="45573" numCol="1" anchor="b" anchorCtr="0" compatLnSpc="1">
            <a:prstTxWarp prst="textNoShape">
              <a:avLst/>
            </a:prstTxWarp>
          </a:bodyPr>
          <a:lstStyle>
            <a:lvl1pPr>
              <a:defRPr sz="13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497" y="9409702"/>
            <a:ext cx="2944486" cy="49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5" tIns="45573" rIns="91145" bIns="45573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ea typeface="ＭＳ Ｐゴシック" charset="-128"/>
              </a:defRPr>
            </a:lvl1pPr>
          </a:lstStyle>
          <a:p>
            <a:pPr>
              <a:defRPr/>
            </a:pPr>
            <a:fld id="{7F847E5C-F8AF-4AAF-9136-5117EB5D86E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1221806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9723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977903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08169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279719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41065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22603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3941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0985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18414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66728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29654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787084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263248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177194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3400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pic>
        <p:nvPicPr>
          <p:cNvPr id="5" name="Picture 56" descr="_SURUGA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710" y="251793"/>
            <a:ext cx="1467556" cy="567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92061-5DCF-420C-BB8D-759A85574FF4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9183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92061-5DCF-420C-BB8D-759A85574FF4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754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92061-5DCF-420C-BB8D-759A85574FF4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4227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92061-5DCF-420C-BB8D-759A85574FF4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9185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92061-5DCF-420C-BB8D-759A85574FF4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8157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92061-5DCF-420C-BB8D-759A85574FF4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824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6675" y="1539533"/>
            <a:ext cx="8642350" cy="1125880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5" name="Rectangle 3"/>
          <p:cNvSpPr txBox="1">
            <a:spLocks noChangeArrowheads="1"/>
          </p:cNvSpPr>
          <p:nvPr userDrawn="1"/>
        </p:nvSpPr>
        <p:spPr bwMode="auto">
          <a:xfrm>
            <a:off x="327025" y="6321425"/>
            <a:ext cx="8532000" cy="258532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HGP創英角ｺﾞｼｯｸUB" panose="020B0900000000000000" pitchFamily="50" charset="-128"/>
              <a:buChar char="-"/>
              <a:defRPr kumimoji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HGP創英角ｺﾞｼｯｸUB" panose="020B0900000000000000" pitchFamily="50" charset="-128"/>
              <a:buChar char="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HGP創英角ｺﾞｼｯｸUB" panose="020B0900000000000000" pitchFamily="50" charset="-128"/>
              <a:buChar char="-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HGP創英角ｺﾞｼｯｸUB" pitchFamily="50" charset="-128"/>
              <a:buChar char="-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HGP創英角ｺﾞｼｯｸUB" pitchFamily="50" charset="-128"/>
              <a:buChar char="-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HGP創英角ｺﾞｼｯｸUB" pitchFamily="50" charset="-128"/>
              <a:buChar char="-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HGP創英角ｺﾞｼｯｸUB" pitchFamily="50" charset="-128"/>
              <a:buChar char="-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l" eaLnBrk="1" hangingPunct="1">
              <a:lnSpc>
                <a:spcPct val="90000"/>
              </a:lnSpc>
              <a:defRPr/>
            </a:pPr>
            <a:endParaRPr lang="en-US" altLang="ja-JP" sz="1200" kern="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" name="Picture 56" descr="_SURUGA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338" y="2921000"/>
            <a:ext cx="2657475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55"/>
          <p:cNvSpPr>
            <a:spLocks noChangeArrowheads="1"/>
          </p:cNvSpPr>
          <p:nvPr userDrawn="1"/>
        </p:nvSpPr>
        <p:spPr bwMode="auto">
          <a:xfrm>
            <a:off x="327025" y="2720975"/>
            <a:ext cx="8532000" cy="14446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4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ja-JP" altLang="ja-JP" dirty="0">
              <a:latin typeface="Arial" panose="020B0604020202020204" pitchFamily="34" charset="0"/>
              <a:ea typeface="HG丸ｺﾞｼｯｸM-PRO" panose="020F0600000000000000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201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latin typeface="+mn-ea"/>
                <a:ea typeface="+mn-ea"/>
                <a:cs typeface="Times New Roman" pitchFamily="18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85750" indent="-285750">
              <a:buFont typeface="Wingdings" panose="05000000000000000000" pitchFamily="2" charset="2"/>
              <a:buChar char="l"/>
              <a:defRPr sz="1600"/>
            </a:lvl1pPr>
            <a:lvl2pPr marL="742950" indent="-285750">
              <a:buFont typeface="Wingdings" panose="05000000000000000000" pitchFamily="2" charset="2"/>
              <a:buChar char="l"/>
              <a:defRPr sz="1400"/>
            </a:lvl2pPr>
            <a:lvl3pPr marL="1085850" indent="-171450">
              <a:buFont typeface="Wingdings" panose="05000000000000000000" pitchFamily="2" charset="2"/>
              <a:buChar char="l"/>
              <a:defRPr sz="1200"/>
            </a:lvl3pPr>
            <a:lvl4pPr marL="1543050" indent="-171450">
              <a:buFont typeface="Wingdings" panose="05000000000000000000" pitchFamily="2" charset="2"/>
              <a:buChar char="l"/>
              <a:defRPr sz="1100"/>
            </a:lvl4pPr>
            <a:lvl5pPr marL="2000250" indent="-171450">
              <a:buFont typeface="Wingdings" panose="05000000000000000000" pitchFamily="2" charset="2"/>
              <a:buChar char="l"/>
              <a:defRPr sz="1100"/>
            </a:lvl5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4" name="Line 11"/>
          <p:cNvSpPr>
            <a:spLocks noChangeShapeType="1"/>
          </p:cNvSpPr>
          <p:nvPr userDrawn="1"/>
        </p:nvSpPr>
        <p:spPr bwMode="auto">
          <a:xfrm>
            <a:off x="107953" y="620713"/>
            <a:ext cx="88566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pic>
        <p:nvPicPr>
          <p:cNvPr id="5" name="Picture 56" descr="_SURUGA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" y="14727"/>
            <a:ext cx="1467556" cy="567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Line 11"/>
          <p:cNvSpPr>
            <a:spLocks noChangeShapeType="1"/>
          </p:cNvSpPr>
          <p:nvPr userDrawn="1"/>
        </p:nvSpPr>
        <p:spPr bwMode="auto">
          <a:xfrm>
            <a:off x="107953" y="620713"/>
            <a:ext cx="88566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pic>
        <p:nvPicPr>
          <p:cNvPr id="4" name="Picture 56" descr="_SURUGA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" y="14727"/>
            <a:ext cx="1467556" cy="567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5735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92061-5DCF-420C-BB8D-759A85574FF4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5480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92061-5DCF-420C-BB8D-759A85574FF4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8064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92061-5DCF-420C-BB8D-759A85574FF4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7925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92061-5DCF-420C-BB8D-759A85574FF4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547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92061-5DCF-420C-BB8D-759A85574FF4}" type="datetimeFigureOut">
              <a:rPr kumimoji="1" lang="ja-JP" altLang="en-US" smtClean="0"/>
              <a:t>2020/10/1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942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192314"/>
            <a:ext cx="8642350" cy="389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664030"/>
            <a:ext cx="8642350" cy="1219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2641600" y="6592888"/>
            <a:ext cx="4432300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ctr">
              <a:defRPr sz="10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altLang="ja-JP" dirty="0"/>
              <a:t>SURUGA SEIKI CO.,LTD.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457200" y="6594475"/>
            <a:ext cx="2133600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sz="1000">
                <a:latin typeface="Times New Roman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/>
              <a:t>September.</a:t>
            </a:r>
            <a:r>
              <a:rPr lang="ja-JP" altLang="en-US" dirty="0"/>
              <a:t> </a:t>
            </a:r>
            <a:r>
              <a:rPr lang="en-US" altLang="ja-JP" dirty="0"/>
              <a:t>30.</a:t>
            </a:r>
            <a:r>
              <a:rPr lang="ja-JP" altLang="en-US" dirty="0"/>
              <a:t> </a:t>
            </a:r>
            <a:r>
              <a:rPr lang="en-US" altLang="ja-JP" dirty="0"/>
              <a:t>2020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794500" y="0"/>
            <a:ext cx="23336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altLang="ja-JP" sz="1200" dirty="0">
                <a:latin typeface="Times New Roman" pitchFamily="18" charset="0"/>
                <a:cs typeface="Times New Roman" pitchFamily="18" charset="0"/>
              </a:rPr>
              <a:t>Doc.No.SG20-242-001J</a:t>
            </a:r>
          </a:p>
        </p:txBody>
      </p:sp>
      <p:sp>
        <p:nvSpPr>
          <p:cNvPr id="9" name="Rectangle 6"/>
          <p:cNvSpPr txBox="1">
            <a:spLocks noChangeArrowheads="1"/>
          </p:cNvSpPr>
          <p:nvPr userDrawn="1"/>
        </p:nvSpPr>
        <p:spPr bwMode="auto">
          <a:xfrm>
            <a:off x="7372059" y="6606956"/>
            <a:ext cx="1574800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r">
              <a:defRPr sz="1000">
                <a:latin typeface="Times New Roman" pitchFamily="18" charset="0"/>
              </a:defRPr>
            </a:lvl1pPr>
          </a:lstStyle>
          <a:p>
            <a:pPr>
              <a:defRPr/>
            </a:pPr>
            <a:fld id="{DA184B85-7D0F-49CC-9E62-B97DEFAF6AC4}" type="slidenum">
              <a:rPr lang="en-US" altLang="ja-JP" smtClean="0"/>
              <a:pPr>
                <a:defRPr/>
              </a:pPr>
              <a:t>‹#›</a:t>
            </a:fld>
            <a:r>
              <a:rPr lang="en-US" altLang="ja-JP" dirty="0"/>
              <a:t> / 18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3" r:id="rId2"/>
    <p:sldLayoutId id="2147483650" r:id="rId3"/>
    <p:sldLayoutId id="2147483652" r:id="rId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n-ea"/>
          <a:ea typeface="+mn-ea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imes New Roman" pitchFamily="18" charset="0"/>
          <a:ea typeface="HGP創英角ｺﾞｼｯｸUB" pitchFamily="50" charset="-128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imes New Roman" pitchFamily="18" charset="0"/>
          <a:ea typeface="HGP創英角ｺﾞｼｯｸUB" pitchFamily="50" charset="-128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imes New Roman" pitchFamily="18" charset="0"/>
          <a:ea typeface="HGP創英角ｺﾞｼｯｸUB" pitchFamily="50" charset="-128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imes New Roman" pitchFamily="18" charset="0"/>
          <a:ea typeface="HGP創英角ｺﾞｼｯｸUB" pitchFamily="50" charset="-128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ＭＳ Ｐゴシック" charset="-128"/>
        </a:defRPr>
      </a:lvl9pPr>
    </p:titleStyle>
    <p:bodyStyle>
      <a:lvl1pPr marL="0" indent="0" algn="l" rtl="0" eaLnBrk="0" fontAlgn="base" hangingPunct="0">
        <a:spcBef>
          <a:spcPct val="20000"/>
        </a:spcBef>
        <a:spcAft>
          <a:spcPct val="0"/>
        </a:spcAft>
        <a:buNone/>
        <a:defRPr kumimoji="1" sz="18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457200" indent="0" algn="l" rtl="0" eaLnBrk="0" fontAlgn="base" hangingPunct="0">
        <a:spcBef>
          <a:spcPct val="20000"/>
        </a:spcBef>
        <a:spcAft>
          <a:spcPct val="0"/>
        </a:spcAft>
        <a:buNone/>
        <a:defRPr kumimoji="1" sz="16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914400" indent="0" algn="l" rtl="0" eaLnBrk="0" fontAlgn="base" hangingPunct="0">
        <a:spcBef>
          <a:spcPct val="20000"/>
        </a:spcBef>
        <a:spcAft>
          <a:spcPct val="0"/>
        </a:spcAft>
        <a:buNone/>
        <a:defRPr kumimoji="1" sz="14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371600" indent="0" algn="l" rtl="0" eaLnBrk="0" fontAlgn="base" hangingPunct="0">
        <a:spcBef>
          <a:spcPct val="20000"/>
        </a:spcBef>
        <a:spcAft>
          <a:spcPct val="0"/>
        </a:spcAft>
        <a:buNone/>
        <a:defRPr kumimoji="1" sz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1828800" indent="0" algn="l" rtl="0" eaLnBrk="0" fontAlgn="base" hangingPunct="0">
        <a:spcBef>
          <a:spcPct val="20000"/>
        </a:spcBef>
        <a:spcAft>
          <a:spcPct val="0"/>
        </a:spcAft>
        <a:buNone/>
        <a:defRPr kumimoji="1" sz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92061-5DCF-420C-BB8D-759A85574FF4}" type="datetimeFigureOut">
              <a:rPr kumimoji="1" lang="ja-JP" altLang="en-US" smtClean="0"/>
              <a:t>2020/10/1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96581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H410</a:t>
            </a:r>
            <a:r>
              <a:rPr kumimoji="1" lang="ja-JP" altLang="en-US" dirty="0"/>
              <a:t>シリーズ</a:t>
            </a:r>
            <a:br>
              <a:rPr kumimoji="1" lang="en-US" altLang="ja-JP" dirty="0"/>
            </a:br>
            <a:r>
              <a:rPr lang="en-US" altLang="ja-JP" dirty="0"/>
              <a:t>Setup Transfer Tool</a:t>
            </a:r>
            <a:r>
              <a:rPr lang="ja-JP" altLang="en-US" dirty="0"/>
              <a:t>マニュアル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5229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849" y="1098980"/>
            <a:ext cx="5892302" cy="487727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Tool</a:t>
            </a:r>
            <a:r>
              <a:rPr lang="ja-JP" altLang="en-US" dirty="0"/>
              <a:t>画面説明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 bwMode="auto">
          <a:xfrm>
            <a:off x="965280" y="1666742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ea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cxnSp>
        <p:nvCxnSpPr>
          <p:cNvPr id="26" name="直線矢印コネクタ 25"/>
          <p:cNvCxnSpPr>
            <a:stCxn id="25" idx="3"/>
          </p:cNvCxnSpPr>
          <p:nvPr/>
        </p:nvCxnSpPr>
        <p:spPr>
          <a:xfrm>
            <a:off x="1303834" y="1805242"/>
            <a:ext cx="427879" cy="3071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 bwMode="auto">
          <a:xfrm>
            <a:off x="965280" y="2373350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cxnSp>
        <p:nvCxnSpPr>
          <p:cNvPr id="30" name="直線矢印コネクタ 29"/>
          <p:cNvCxnSpPr>
            <a:stCxn id="29" idx="3"/>
          </p:cNvCxnSpPr>
          <p:nvPr/>
        </p:nvCxnSpPr>
        <p:spPr>
          <a:xfrm flipV="1">
            <a:off x="1303834" y="2511849"/>
            <a:ext cx="500252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 bwMode="auto">
          <a:xfrm>
            <a:off x="2115745" y="6161314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③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cxnSp>
        <p:nvCxnSpPr>
          <p:cNvPr id="34" name="直線矢印コネクタ 33"/>
          <p:cNvCxnSpPr>
            <a:stCxn id="33" idx="0"/>
          </p:cNvCxnSpPr>
          <p:nvPr/>
        </p:nvCxnSpPr>
        <p:spPr>
          <a:xfrm flipH="1" flipV="1">
            <a:off x="2281881" y="5791200"/>
            <a:ext cx="3141" cy="3701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 bwMode="auto">
          <a:xfrm>
            <a:off x="3049080" y="6161314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④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38" name="テキスト ボックス 37"/>
          <p:cNvSpPr txBox="1"/>
          <p:nvPr/>
        </p:nvSpPr>
        <p:spPr bwMode="auto">
          <a:xfrm>
            <a:off x="3706157" y="1661971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⑤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39" name="テキスト ボックス 38"/>
          <p:cNvSpPr txBox="1"/>
          <p:nvPr/>
        </p:nvSpPr>
        <p:spPr bwMode="auto">
          <a:xfrm>
            <a:off x="3705287" y="3586063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⑥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cxnSp>
        <p:nvCxnSpPr>
          <p:cNvPr id="40" name="直線矢印コネクタ 39"/>
          <p:cNvCxnSpPr>
            <a:stCxn id="37" idx="0"/>
          </p:cNvCxnSpPr>
          <p:nvPr/>
        </p:nvCxnSpPr>
        <p:spPr>
          <a:xfrm flipH="1" flipV="1">
            <a:off x="3212757" y="5791200"/>
            <a:ext cx="5600" cy="3701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>
            <a:stCxn id="38" idx="3"/>
          </p:cNvCxnSpPr>
          <p:nvPr/>
        </p:nvCxnSpPr>
        <p:spPr>
          <a:xfrm>
            <a:off x="4044711" y="1800471"/>
            <a:ext cx="189538" cy="2342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>
            <a:stCxn id="39" idx="3"/>
          </p:cNvCxnSpPr>
          <p:nvPr/>
        </p:nvCxnSpPr>
        <p:spPr>
          <a:xfrm>
            <a:off x="4043841" y="3724563"/>
            <a:ext cx="190408" cy="3284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/>
          <p:cNvSpPr txBox="1"/>
          <p:nvPr/>
        </p:nvSpPr>
        <p:spPr bwMode="auto">
          <a:xfrm>
            <a:off x="7670889" y="2307308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⑨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51" name="テキスト ボックス 50"/>
          <p:cNvSpPr txBox="1"/>
          <p:nvPr/>
        </p:nvSpPr>
        <p:spPr bwMode="auto">
          <a:xfrm>
            <a:off x="4710355" y="6161314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⑦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52" name="テキスト ボックス 51"/>
          <p:cNvSpPr txBox="1"/>
          <p:nvPr/>
        </p:nvSpPr>
        <p:spPr bwMode="auto">
          <a:xfrm>
            <a:off x="6304436" y="6161314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⑧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cxnSp>
        <p:nvCxnSpPr>
          <p:cNvPr id="53" name="直線矢印コネクタ 52"/>
          <p:cNvCxnSpPr>
            <a:stCxn id="50" idx="1"/>
          </p:cNvCxnSpPr>
          <p:nvPr/>
        </p:nvCxnSpPr>
        <p:spPr>
          <a:xfrm flipH="1">
            <a:off x="7282249" y="2445808"/>
            <a:ext cx="388640" cy="8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/>
          <p:cNvCxnSpPr>
            <a:stCxn id="51" idx="0"/>
          </p:cNvCxnSpPr>
          <p:nvPr/>
        </p:nvCxnSpPr>
        <p:spPr>
          <a:xfrm flipH="1" flipV="1">
            <a:off x="4876801" y="5791200"/>
            <a:ext cx="2831" cy="3701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52" idx="0"/>
          </p:cNvCxnSpPr>
          <p:nvPr/>
        </p:nvCxnSpPr>
        <p:spPr>
          <a:xfrm flipV="1">
            <a:off x="6473713" y="5791200"/>
            <a:ext cx="3" cy="3701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4969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Tool</a:t>
            </a:r>
            <a:r>
              <a:rPr kumimoji="1" lang="ja-JP" altLang="en-US" dirty="0"/>
              <a:t>画面説明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250825" y="953995"/>
            <a:ext cx="6944254" cy="2031325"/>
            <a:chOff x="294747" y="2774328"/>
            <a:chExt cx="6944254" cy="2031325"/>
          </a:xfrm>
        </p:grpSpPr>
        <p:sp>
          <p:nvSpPr>
            <p:cNvPr id="4" name="正方形/長方形 3"/>
            <p:cNvSpPr/>
            <p:nvPr/>
          </p:nvSpPr>
          <p:spPr>
            <a:xfrm>
              <a:off x="294747" y="2774328"/>
              <a:ext cx="2507722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+mj-ea"/>
                <a:buAutoNum type="circleNumDbPlain"/>
              </a:pPr>
              <a:r>
                <a:rPr lang="en-US" altLang="ja-JP" sz="1400" dirty="0">
                  <a:latin typeface="+mn-ea"/>
                  <a:ea typeface="+mn-ea"/>
                </a:rPr>
                <a:t>Device List</a:t>
              </a:r>
            </a:p>
            <a:p>
              <a:pPr marL="342900" indent="-342900">
                <a:buFont typeface="+mj-ea"/>
                <a:buAutoNum type="circleNumDbPlain"/>
              </a:pPr>
              <a:r>
                <a:rPr lang="en-US" altLang="ja-JP" sz="1400" dirty="0">
                  <a:latin typeface="+mn-ea"/>
                  <a:ea typeface="+mn-ea"/>
                </a:rPr>
                <a:t>IP</a:t>
              </a:r>
              <a:r>
                <a:rPr lang="ja-JP" altLang="en-US" sz="1400" dirty="0">
                  <a:latin typeface="+mn-ea"/>
                  <a:ea typeface="+mn-ea"/>
                </a:rPr>
                <a:t>アドレス</a:t>
              </a:r>
              <a:r>
                <a:rPr lang="en-US" altLang="ja-JP" sz="1400" dirty="0">
                  <a:latin typeface="+mn-ea"/>
                  <a:ea typeface="+mn-ea"/>
                </a:rPr>
                <a:t> </a:t>
              </a:r>
            </a:p>
            <a:p>
              <a:pPr marL="342900" indent="-342900">
                <a:buFont typeface="+mj-ea"/>
                <a:buAutoNum type="circleNumDbPlain"/>
              </a:pPr>
              <a:r>
                <a:rPr lang="en-US" altLang="ja-JP" sz="1400" dirty="0">
                  <a:latin typeface="+mn-ea"/>
                  <a:ea typeface="+mn-ea"/>
                </a:rPr>
                <a:t>Add</a:t>
              </a:r>
              <a:r>
                <a:rPr lang="ja-JP" altLang="en-US" sz="1400" dirty="0">
                  <a:latin typeface="+mn-ea"/>
                  <a:ea typeface="+mn-ea"/>
                </a:rPr>
                <a:t>ボタン</a:t>
              </a:r>
              <a:endParaRPr lang="en-US" altLang="ja-JP" sz="1400" dirty="0">
                <a:latin typeface="+mn-ea"/>
                <a:ea typeface="+mn-ea"/>
              </a:endParaRPr>
            </a:p>
            <a:p>
              <a:pPr marL="342900" indent="-342900">
                <a:buFont typeface="+mj-ea"/>
                <a:buAutoNum type="circleNumDbPlain"/>
              </a:pPr>
              <a:r>
                <a:rPr lang="en-US" altLang="ja-JP" sz="1400" dirty="0">
                  <a:latin typeface="+mn-ea"/>
                  <a:ea typeface="+mn-ea"/>
                </a:rPr>
                <a:t>Remove</a:t>
              </a:r>
              <a:r>
                <a:rPr lang="ja-JP" altLang="en-US" sz="1400" dirty="0">
                  <a:latin typeface="+mn-ea"/>
                  <a:ea typeface="+mn-ea"/>
                </a:rPr>
                <a:t>ボタン</a:t>
              </a:r>
              <a:endParaRPr lang="en-US" altLang="ja-JP" sz="1400" dirty="0">
                <a:latin typeface="+mn-ea"/>
                <a:ea typeface="+mn-ea"/>
              </a:endParaRPr>
            </a:p>
            <a:p>
              <a:pPr marL="342900" indent="-342900">
                <a:buFont typeface="+mj-ea"/>
                <a:buAutoNum type="circleNumDbPlain"/>
              </a:pPr>
              <a:r>
                <a:rPr lang="en-US" altLang="ja-JP" sz="1400" dirty="0">
                  <a:latin typeface="+mn-ea"/>
                  <a:ea typeface="+mn-ea"/>
                </a:rPr>
                <a:t>Device Info</a:t>
              </a:r>
            </a:p>
            <a:p>
              <a:pPr marL="342900" indent="-342900">
                <a:buFont typeface="+mj-ea"/>
                <a:buAutoNum type="circleNumDbPlain"/>
              </a:pPr>
              <a:r>
                <a:rPr lang="en-US" altLang="ja-JP" sz="1400" dirty="0">
                  <a:latin typeface="+mn-ea"/>
                  <a:ea typeface="+mn-ea"/>
                </a:rPr>
                <a:t>LAC Settings</a:t>
              </a:r>
            </a:p>
            <a:p>
              <a:pPr marL="342900" indent="-342900">
                <a:buFont typeface="+mj-ea"/>
                <a:buAutoNum type="circleNumDbPlain"/>
              </a:pPr>
              <a:r>
                <a:rPr lang="en-US" altLang="ja-JP" sz="1400" dirty="0">
                  <a:latin typeface="+mn-ea"/>
                  <a:ea typeface="+mn-ea"/>
                </a:rPr>
                <a:t>Download Settings</a:t>
              </a:r>
              <a:r>
                <a:rPr lang="ja-JP" altLang="en-US" sz="1400" dirty="0">
                  <a:latin typeface="+mn-ea"/>
                  <a:ea typeface="+mn-ea"/>
                </a:rPr>
                <a:t>ボタン</a:t>
              </a:r>
              <a:endParaRPr lang="en-US" altLang="ja-JP" sz="1400" dirty="0">
                <a:latin typeface="+mn-ea"/>
                <a:ea typeface="+mn-ea"/>
              </a:endParaRPr>
            </a:p>
            <a:p>
              <a:pPr marL="342900" indent="-342900">
                <a:buFont typeface="+mj-ea"/>
                <a:buAutoNum type="circleNumDbPlain"/>
              </a:pPr>
              <a:r>
                <a:rPr lang="en-US" altLang="ja-JP" sz="1400" dirty="0">
                  <a:latin typeface="+mn-ea"/>
                  <a:ea typeface="+mn-ea"/>
                </a:rPr>
                <a:t>Upload Settings</a:t>
              </a:r>
              <a:r>
                <a:rPr lang="ja-JP" altLang="en-US" sz="1400" dirty="0">
                  <a:latin typeface="+mn-ea"/>
                  <a:ea typeface="+mn-ea"/>
                </a:rPr>
                <a:t>ボタン</a:t>
              </a:r>
              <a:endParaRPr lang="en-US" altLang="ja-JP" sz="1400" dirty="0">
                <a:latin typeface="+mn-ea"/>
                <a:ea typeface="+mn-ea"/>
              </a:endParaRPr>
            </a:p>
            <a:p>
              <a:pPr marL="342900" indent="-342900">
                <a:buFont typeface="+mj-ea"/>
                <a:buAutoNum type="circleNumDbPlain"/>
              </a:pPr>
              <a:r>
                <a:rPr lang="en-US" altLang="ja-JP" sz="1400" dirty="0">
                  <a:latin typeface="+mn-ea"/>
                  <a:ea typeface="+mn-ea"/>
                </a:rPr>
                <a:t>Firmware Update</a:t>
              </a:r>
              <a:r>
                <a:rPr lang="ja-JP" altLang="en-US" sz="1400" dirty="0">
                  <a:latin typeface="+mn-ea"/>
                  <a:ea typeface="+mn-ea"/>
                </a:rPr>
                <a:t>ボタン</a:t>
              </a:r>
              <a:endParaRPr lang="en-US" altLang="ja-JP" sz="1400" dirty="0">
                <a:latin typeface="+mn-ea"/>
                <a:ea typeface="+mn-ea"/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2802468" y="2774328"/>
              <a:ext cx="4436533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400" dirty="0">
                  <a:latin typeface="+mn-lt"/>
                </a:rPr>
                <a:t>：各デバイスを</a:t>
              </a:r>
              <a:r>
                <a:rPr lang="en-US" altLang="ja-JP" sz="1400" dirty="0">
                  <a:latin typeface="+mn-lt"/>
                </a:rPr>
                <a:t>IP</a:t>
              </a:r>
              <a:r>
                <a:rPr lang="ja-JP" altLang="en-US" sz="1400" dirty="0">
                  <a:latin typeface="+mn-lt"/>
                </a:rPr>
                <a:t>アドレスで一覧にして表示します。</a:t>
              </a:r>
              <a:endParaRPr lang="en-US" altLang="ja-JP" sz="1400" dirty="0">
                <a:latin typeface="+mn-lt"/>
              </a:endParaRPr>
            </a:p>
            <a:p>
              <a:r>
                <a:rPr lang="ja-JP" altLang="en-US" sz="1400" dirty="0">
                  <a:latin typeface="+mn-lt"/>
                </a:rPr>
                <a:t>：③で追加した</a:t>
              </a:r>
              <a:r>
                <a:rPr lang="en-US" altLang="ja-JP" sz="1400" dirty="0">
                  <a:latin typeface="+mn-lt"/>
                </a:rPr>
                <a:t>IP</a:t>
              </a:r>
              <a:r>
                <a:rPr lang="ja-JP" altLang="en-US" sz="1400" dirty="0">
                  <a:latin typeface="+mn-lt"/>
                </a:rPr>
                <a:t>アドレスを表示します。</a:t>
              </a:r>
              <a:endParaRPr lang="en-US" altLang="ja-JP" sz="1400" dirty="0">
                <a:latin typeface="+mn-lt"/>
              </a:endParaRPr>
            </a:p>
            <a:p>
              <a:r>
                <a:rPr lang="ja-JP" altLang="en-US" sz="1400" dirty="0">
                  <a:latin typeface="+mn-lt"/>
                </a:rPr>
                <a:t>：</a:t>
              </a:r>
              <a:r>
                <a:rPr lang="en-US" altLang="ja-JP" sz="1400" dirty="0">
                  <a:latin typeface="+mn-lt"/>
                </a:rPr>
                <a:t>IP</a:t>
              </a:r>
              <a:r>
                <a:rPr lang="ja-JP" altLang="en-US" sz="1400" dirty="0">
                  <a:latin typeface="+mn-lt"/>
                </a:rPr>
                <a:t>アドレスを追加します。</a:t>
              </a:r>
              <a:endParaRPr lang="en-US" altLang="ja-JP" sz="1400" dirty="0">
                <a:latin typeface="+mn-lt"/>
              </a:endParaRPr>
            </a:p>
            <a:p>
              <a:r>
                <a:rPr lang="ja-JP" altLang="en-US" sz="1400" dirty="0">
                  <a:latin typeface="+mn-lt"/>
                </a:rPr>
                <a:t>：追加した</a:t>
              </a:r>
              <a:r>
                <a:rPr lang="en-US" altLang="ja-JP" sz="1400" dirty="0">
                  <a:latin typeface="+mn-lt"/>
                </a:rPr>
                <a:t>IP</a:t>
              </a:r>
              <a:r>
                <a:rPr lang="ja-JP" altLang="en-US" sz="1400" dirty="0">
                  <a:latin typeface="+mn-lt"/>
                </a:rPr>
                <a:t>アドレスを削除します。</a:t>
              </a:r>
              <a:endParaRPr lang="en-US" altLang="ja-JP" sz="1400" dirty="0">
                <a:latin typeface="+mn-lt"/>
              </a:endParaRPr>
            </a:p>
            <a:p>
              <a:r>
                <a:rPr lang="ja-JP" altLang="en-US" sz="1400" dirty="0">
                  <a:latin typeface="+mn-lt"/>
                </a:rPr>
                <a:t>：選択中デバイスの機器情報を表示します。</a:t>
              </a:r>
              <a:endParaRPr lang="en-US" altLang="ja-JP" sz="1400" dirty="0">
                <a:latin typeface="+mn-lt"/>
              </a:endParaRPr>
            </a:p>
            <a:p>
              <a:r>
                <a:rPr lang="ja-JP" altLang="en-US" sz="1400" dirty="0">
                  <a:latin typeface="+mn-lt"/>
                </a:rPr>
                <a:t>：</a:t>
              </a:r>
              <a:r>
                <a:rPr lang="en-US" altLang="ja-JP" sz="1400" dirty="0">
                  <a:latin typeface="+mn-lt"/>
                </a:rPr>
                <a:t> H410</a:t>
              </a:r>
              <a:r>
                <a:rPr lang="ja-JP" altLang="en-US" sz="1400" dirty="0">
                  <a:latin typeface="+mn-lt"/>
                </a:rPr>
                <a:t>シリーズ上の「</a:t>
              </a:r>
              <a:r>
                <a:rPr lang="en-US" altLang="ja-JP" sz="1400" dirty="0">
                  <a:latin typeface="+mn-lt"/>
                </a:rPr>
                <a:t>setting file</a:t>
              </a:r>
              <a:r>
                <a:rPr lang="ja-JP" altLang="en-US" sz="1400" dirty="0">
                  <a:latin typeface="+mn-lt"/>
                </a:rPr>
                <a:t>」名を表示します。</a:t>
              </a:r>
              <a:endParaRPr lang="en-US" altLang="ja-JP" sz="1400" dirty="0">
                <a:latin typeface="+mn-lt"/>
              </a:endParaRPr>
            </a:p>
            <a:p>
              <a:r>
                <a:rPr lang="ja-JP" altLang="en-US" sz="1400" dirty="0">
                  <a:latin typeface="+mn-lt"/>
                </a:rPr>
                <a:t>：</a:t>
              </a:r>
              <a:r>
                <a:rPr lang="en-US" altLang="ja-JP" sz="1400" dirty="0">
                  <a:latin typeface="+mn-lt"/>
                </a:rPr>
                <a:t> H410</a:t>
              </a:r>
              <a:r>
                <a:rPr lang="ja-JP" altLang="en-US" sz="1400" dirty="0">
                  <a:latin typeface="+mn-lt"/>
                </a:rPr>
                <a:t>シリーズ上の</a:t>
              </a:r>
              <a:r>
                <a:rPr lang="en-US" altLang="ja-JP" sz="1400" dirty="0">
                  <a:latin typeface="+mn-lt"/>
                </a:rPr>
                <a:t>setting file</a:t>
              </a:r>
              <a:r>
                <a:rPr lang="ja-JP" altLang="en-US" sz="1400" dirty="0">
                  <a:latin typeface="+mn-lt"/>
                </a:rPr>
                <a:t>をダウンロードします。</a:t>
              </a:r>
              <a:endParaRPr lang="en-US" altLang="ja-JP" sz="1400" dirty="0">
                <a:latin typeface="+mn-lt"/>
              </a:endParaRPr>
            </a:p>
            <a:p>
              <a:r>
                <a:rPr lang="ja-JP" altLang="en-US" sz="1400" dirty="0">
                  <a:latin typeface="+mn-lt"/>
                </a:rPr>
                <a:t>：</a:t>
              </a:r>
              <a:r>
                <a:rPr lang="en-US" altLang="ja-JP" sz="1400" dirty="0">
                  <a:latin typeface="+mn-lt"/>
                </a:rPr>
                <a:t> H410</a:t>
              </a:r>
              <a:r>
                <a:rPr lang="ja-JP" altLang="en-US" sz="1400" dirty="0">
                  <a:latin typeface="+mn-lt"/>
                </a:rPr>
                <a:t>シリーズ上に</a:t>
              </a:r>
              <a:r>
                <a:rPr lang="en-US" altLang="ja-JP" sz="1400" dirty="0">
                  <a:latin typeface="+mn-lt"/>
                </a:rPr>
                <a:t>setting file</a:t>
              </a:r>
              <a:r>
                <a:rPr lang="ja-JP" altLang="en-US" sz="1400" dirty="0">
                  <a:latin typeface="+mn-lt"/>
                </a:rPr>
                <a:t>をアップロードします。</a:t>
              </a:r>
              <a:endParaRPr lang="en-US" altLang="ja-JP" sz="1400" dirty="0">
                <a:latin typeface="+mn-lt"/>
              </a:endParaRPr>
            </a:p>
            <a:p>
              <a:r>
                <a:rPr lang="ja-JP" altLang="en-US" sz="1400" dirty="0">
                  <a:latin typeface="+mn-lt"/>
                </a:rPr>
                <a:t>：</a:t>
              </a:r>
              <a:r>
                <a:rPr lang="en-US" altLang="ja-JP" sz="1400" dirty="0">
                  <a:latin typeface="+mn-lt"/>
                </a:rPr>
                <a:t> H410</a:t>
              </a:r>
              <a:r>
                <a:rPr lang="ja-JP" altLang="en-US" sz="1400" dirty="0">
                  <a:latin typeface="+mn-lt"/>
                </a:rPr>
                <a:t>シリーズの</a:t>
              </a:r>
              <a:r>
                <a:rPr lang="en-US" altLang="ja-JP" sz="1400" dirty="0">
                  <a:latin typeface="+mn-lt"/>
                </a:rPr>
                <a:t>IPU</a:t>
              </a:r>
              <a:r>
                <a:rPr lang="ja-JP" altLang="en-US" sz="1400" dirty="0">
                  <a:latin typeface="+mn-lt"/>
                </a:rPr>
                <a:t>ファームウェアをアップデートします。</a:t>
              </a:r>
              <a:endParaRPr lang="en-US" altLang="ja-JP" sz="140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2606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5370" y="3680385"/>
            <a:ext cx="3306277" cy="2736729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122" y="869589"/>
            <a:ext cx="3289682" cy="2722992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654" y="3873892"/>
            <a:ext cx="2556347" cy="117485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Tool</a:t>
            </a:r>
            <a:r>
              <a:rPr kumimoji="1" lang="ja-JP" altLang="en-US" dirty="0"/>
              <a:t>操作説明</a:t>
            </a:r>
            <a:r>
              <a:rPr lang="en-US" altLang="ja-JP" dirty="0"/>
              <a:t> – </a:t>
            </a:r>
            <a:r>
              <a:rPr lang="ja-JP" altLang="en-US" dirty="0"/>
              <a:t>デバイスの追加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 bwMode="auto">
          <a:xfrm>
            <a:off x="123649" y="3236012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149247" y="4322820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4160956" y="4322819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③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990277" y="1135306"/>
            <a:ext cx="48681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「</a:t>
            </a:r>
            <a:r>
              <a:rPr lang="en-US" altLang="ja-JP" sz="1400" dirty="0">
                <a:latin typeface="+mn-ea"/>
                <a:ea typeface="+mn-ea"/>
              </a:rPr>
              <a:t>Add</a:t>
            </a:r>
            <a:r>
              <a:rPr lang="ja-JP" altLang="en-US" sz="1400" dirty="0">
                <a:latin typeface="+mn-ea"/>
                <a:ea typeface="+mn-ea"/>
              </a:rPr>
              <a:t>」ボタンを押下します。 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前項 「</a:t>
            </a:r>
            <a:r>
              <a:rPr lang="ja-JP" altLang="en-US" sz="1400" dirty="0">
                <a:solidFill>
                  <a:schemeClr val="accent5">
                    <a:lumMod val="50000"/>
                  </a:schemeClr>
                </a:solidFill>
                <a:latin typeface="+mn-ea"/>
                <a:ea typeface="+mn-ea"/>
              </a:rPr>
              <a:t>事前準備 </a:t>
            </a:r>
            <a:r>
              <a:rPr lang="en-US" altLang="ja-JP" sz="1400" dirty="0">
                <a:solidFill>
                  <a:schemeClr val="accent5">
                    <a:lumMod val="50000"/>
                  </a:schemeClr>
                </a:solidFill>
                <a:latin typeface="+mn-ea"/>
                <a:ea typeface="+mn-ea"/>
              </a:rPr>
              <a:t>H410</a:t>
            </a:r>
            <a:r>
              <a:rPr lang="ja-JP" altLang="en-US" sz="1400" dirty="0">
                <a:solidFill>
                  <a:schemeClr val="accent5">
                    <a:lumMod val="50000"/>
                  </a:schemeClr>
                </a:solidFill>
                <a:latin typeface="+mn-ea"/>
                <a:ea typeface="+mn-ea"/>
              </a:rPr>
              <a:t>シリーズ システム設定</a:t>
            </a:r>
            <a:r>
              <a:rPr lang="en-US" altLang="ja-JP" sz="1400" dirty="0">
                <a:solidFill>
                  <a:schemeClr val="accent5">
                    <a:lumMod val="50000"/>
                  </a:schemeClr>
                </a:solidFill>
                <a:latin typeface="+mn-ea"/>
                <a:ea typeface="+mn-ea"/>
              </a:rPr>
              <a:t>(IP</a:t>
            </a:r>
            <a:r>
              <a:rPr lang="ja-JP" altLang="en-US" sz="1400" dirty="0">
                <a:solidFill>
                  <a:schemeClr val="accent5">
                    <a:lumMod val="50000"/>
                  </a:schemeClr>
                </a:solidFill>
                <a:latin typeface="+mn-ea"/>
                <a:ea typeface="+mn-ea"/>
              </a:rPr>
              <a:t>アドレス</a:t>
            </a:r>
            <a:r>
              <a:rPr lang="en-US" altLang="ja-JP" sz="1400" dirty="0">
                <a:solidFill>
                  <a:schemeClr val="accent5">
                    <a:lumMod val="50000"/>
                  </a:schemeClr>
                </a:solidFill>
                <a:latin typeface="+mn-ea"/>
                <a:ea typeface="+mn-ea"/>
              </a:rPr>
              <a:t>)</a:t>
            </a:r>
            <a:r>
              <a:rPr lang="ja-JP" altLang="en-US" sz="1400" dirty="0">
                <a:latin typeface="+mn-ea"/>
                <a:ea typeface="+mn-ea"/>
              </a:rPr>
              <a:t>」で設定した</a:t>
            </a:r>
            <a:r>
              <a:rPr lang="en-US" altLang="ja-JP" sz="1400" dirty="0">
                <a:latin typeface="+mn-ea"/>
                <a:ea typeface="+mn-ea"/>
              </a:rPr>
              <a:t>IP</a:t>
            </a:r>
            <a:r>
              <a:rPr lang="ja-JP" altLang="en-US" sz="1400" dirty="0">
                <a:latin typeface="+mn-ea"/>
                <a:ea typeface="+mn-ea"/>
              </a:rPr>
              <a:t>アドレスを入力して「</a:t>
            </a:r>
            <a:r>
              <a:rPr lang="en-US" altLang="ja-JP" sz="1400" dirty="0">
                <a:latin typeface="+mn-ea"/>
                <a:ea typeface="+mn-ea"/>
              </a:rPr>
              <a:t>OK</a:t>
            </a:r>
            <a:r>
              <a:rPr lang="ja-JP" altLang="en-US" sz="1400" dirty="0">
                <a:latin typeface="+mn-ea"/>
                <a:ea typeface="+mn-ea"/>
              </a:rPr>
              <a:t>」ボタンを押下します。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「</a:t>
            </a:r>
            <a:r>
              <a:rPr lang="en-US" altLang="ja-JP" sz="1400" dirty="0">
                <a:latin typeface="+mn-ea"/>
                <a:ea typeface="+mn-ea"/>
              </a:rPr>
              <a:t>Device List</a:t>
            </a:r>
            <a:r>
              <a:rPr lang="ja-JP" altLang="en-US" sz="1400" dirty="0">
                <a:latin typeface="+mn-ea"/>
                <a:ea typeface="+mn-ea"/>
              </a:rPr>
              <a:t>」に追加した</a:t>
            </a:r>
            <a:r>
              <a:rPr lang="en-US" altLang="ja-JP" sz="1400" dirty="0">
                <a:latin typeface="+mn-ea"/>
                <a:ea typeface="+mn-ea"/>
              </a:rPr>
              <a:t>IP</a:t>
            </a:r>
            <a:r>
              <a:rPr lang="ja-JP" altLang="en-US" sz="1400" dirty="0">
                <a:latin typeface="+mn-ea"/>
                <a:ea typeface="+mn-ea"/>
              </a:rPr>
              <a:t>アドレスが表示されます。</a:t>
            </a:r>
            <a:endParaRPr lang="en-US" altLang="ja-JP" sz="1400" dirty="0">
              <a:latin typeface="+mn-ea"/>
              <a:ea typeface="+mn-ea"/>
            </a:endParaRPr>
          </a:p>
        </p:txBody>
      </p:sp>
      <p:cxnSp>
        <p:nvCxnSpPr>
          <p:cNvPr id="12" name="カギ線コネクタ 11"/>
          <p:cNvCxnSpPr/>
          <p:nvPr/>
        </p:nvCxnSpPr>
        <p:spPr>
          <a:xfrm>
            <a:off x="1681827" y="5048749"/>
            <a:ext cx="2648406" cy="511792"/>
          </a:xfrm>
          <a:prstGeom prst="bentConnector3">
            <a:avLst>
              <a:gd name="adj1" fmla="val -79"/>
            </a:avLst>
          </a:prstGeom>
          <a:ln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10399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3447" y="3803747"/>
            <a:ext cx="3279746" cy="271476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40" y="923448"/>
            <a:ext cx="3293000" cy="2725739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072" y="3993217"/>
            <a:ext cx="2110589" cy="124752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Tool</a:t>
            </a:r>
            <a:r>
              <a:rPr lang="ja-JP" altLang="en-US" dirty="0"/>
              <a:t>操作説明</a:t>
            </a:r>
            <a:r>
              <a:rPr lang="en-US" altLang="ja-JP" dirty="0"/>
              <a:t> – </a:t>
            </a:r>
            <a:r>
              <a:rPr lang="ja-JP" altLang="en-US" dirty="0"/>
              <a:t>デバイスの削除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738681" y="3099861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822773" y="4784788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3855555" y="4911374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③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4025069" y="1203547"/>
            <a:ext cx="48681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「</a:t>
            </a:r>
            <a:r>
              <a:rPr lang="en-US" altLang="ja-JP" sz="1400" dirty="0">
                <a:latin typeface="+mn-ea"/>
                <a:ea typeface="+mn-ea"/>
              </a:rPr>
              <a:t>Device List </a:t>
            </a:r>
            <a:r>
              <a:rPr lang="ja-JP" altLang="en-US" sz="1400" dirty="0">
                <a:latin typeface="+mn-ea"/>
                <a:ea typeface="+mn-ea"/>
              </a:rPr>
              <a:t>」を選択して「</a:t>
            </a:r>
            <a:r>
              <a:rPr lang="en-US" altLang="ja-JP" sz="1400" dirty="0">
                <a:latin typeface="+mn-ea"/>
                <a:ea typeface="+mn-ea"/>
              </a:rPr>
              <a:t>Remove</a:t>
            </a:r>
            <a:r>
              <a:rPr lang="ja-JP" altLang="en-US" sz="1400" dirty="0">
                <a:latin typeface="+mn-ea"/>
                <a:ea typeface="+mn-ea"/>
              </a:rPr>
              <a:t>」ボタンを押下します。 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「</a:t>
            </a:r>
            <a:r>
              <a:rPr lang="en-US" altLang="ja-JP" sz="1400" dirty="0">
                <a:latin typeface="+mn-ea"/>
                <a:ea typeface="+mn-ea"/>
              </a:rPr>
              <a:t>OK</a:t>
            </a:r>
            <a:r>
              <a:rPr lang="ja-JP" altLang="en-US" sz="1400" dirty="0">
                <a:latin typeface="+mn-ea"/>
                <a:ea typeface="+mn-ea"/>
              </a:rPr>
              <a:t>」ボタンを押下します。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「</a:t>
            </a:r>
            <a:r>
              <a:rPr lang="en-US" altLang="ja-JP" sz="1400" dirty="0">
                <a:latin typeface="+mn-ea"/>
                <a:ea typeface="+mn-ea"/>
              </a:rPr>
              <a:t>Device List</a:t>
            </a:r>
            <a:r>
              <a:rPr lang="ja-JP" altLang="en-US" sz="1400" dirty="0">
                <a:latin typeface="+mn-ea"/>
                <a:ea typeface="+mn-ea"/>
              </a:rPr>
              <a:t>」から選択した</a:t>
            </a:r>
            <a:r>
              <a:rPr lang="en-US" altLang="ja-JP" sz="1400" dirty="0">
                <a:latin typeface="+mn-ea"/>
                <a:ea typeface="+mn-ea"/>
              </a:rPr>
              <a:t>IP</a:t>
            </a:r>
            <a:r>
              <a:rPr lang="ja-JP" altLang="en-US" sz="1400" dirty="0">
                <a:latin typeface="+mn-ea"/>
                <a:ea typeface="+mn-ea"/>
              </a:rPr>
              <a:t>アドレスが削除されます。</a:t>
            </a:r>
            <a:endParaRPr lang="en-US" altLang="ja-JP" sz="1400" dirty="0">
              <a:latin typeface="+mn-ea"/>
              <a:ea typeface="+mn-ea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85775" y="2138903"/>
            <a:ext cx="1147763" cy="13439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カギ線コネクタ 17"/>
          <p:cNvCxnSpPr/>
          <p:nvPr/>
        </p:nvCxnSpPr>
        <p:spPr>
          <a:xfrm>
            <a:off x="1506366" y="5240740"/>
            <a:ext cx="2648406" cy="511792"/>
          </a:xfrm>
          <a:prstGeom prst="bentConnector3">
            <a:avLst>
              <a:gd name="adj1" fmla="val -79"/>
            </a:avLst>
          </a:prstGeom>
          <a:ln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4312120" y="5061787"/>
            <a:ext cx="1147763" cy="13439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94688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163390"/>
            <a:ext cx="3596959" cy="2977337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683" y="1176105"/>
            <a:ext cx="3572719" cy="2957273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Tool</a:t>
            </a:r>
            <a:r>
              <a:rPr lang="ja-JP" altLang="en-US" dirty="0"/>
              <a:t>操作説明</a:t>
            </a:r>
            <a:r>
              <a:rPr lang="en-US" altLang="ja-JP" dirty="0"/>
              <a:t> – </a:t>
            </a:r>
            <a:r>
              <a:rPr lang="ja-JP" altLang="en-US" dirty="0"/>
              <a:t>デバイスの接続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154417" y="1588942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2" name="テキスト ボックス 11"/>
          <p:cNvSpPr txBox="1"/>
          <p:nvPr/>
        </p:nvSpPr>
        <p:spPr bwMode="auto">
          <a:xfrm>
            <a:off x="3222841" y="2480266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8" name="テキスト ボックス 17"/>
          <p:cNvSpPr txBox="1"/>
          <p:nvPr/>
        </p:nvSpPr>
        <p:spPr bwMode="auto">
          <a:xfrm>
            <a:off x="5690244" y="1631597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③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1099109" y="4587614"/>
            <a:ext cx="717494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デバイスに接続して通信を開始する場合は、「</a:t>
            </a:r>
            <a:r>
              <a:rPr lang="en-US" altLang="ja-JP" sz="1400" dirty="0">
                <a:latin typeface="+mn-ea"/>
                <a:ea typeface="+mn-ea"/>
              </a:rPr>
              <a:t>Device List</a:t>
            </a:r>
            <a:r>
              <a:rPr lang="ja-JP" altLang="en-US" sz="1400" dirty="0">
                <a:latin typeface="+mn-ea"/>
                <a:ea typeface="+mn-ea"/>
              </a:rPr>
              <a:t>」の</a:t>
            </a:r>
            <a:r>
              <a:rPr lang="en-US" altLang="ja-JP" sz="1400" dirty="0">
                <a:latin typeface="+mn-ea"/>
                <a:ea typeface="+mn-ea"/>
              </a:rPr>
              <a:t>IP</a:t>
            </a:r>
            <a:r>
              <a:rPr lang="ja-JP" altLang="en-US" sz="1400" dirty="0">
                <a:latin typeface="+mn-ea"/>
                <a:ea typeface="+mn-ea"/>
              </a:rPr>
              <a:t>アドレスを選択します。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デバイス接続後、通信が正常に開始された場合は、「</a:t>
            </a:r>
            <a:r>
              <a:rPr lang="en-US" altLang="ja-JP" sz="1400" dirty="0">
                <a:latin typeface="+mn-ea"/>
                <a:ea typeface="+mn-ea"/>
              </a:rPr>
              <a:t>Device Info</a:t>
            </a:r>
            <a:r>
              <a:rPr lang="ja-JP" altLang="en-US" sz="1400" dirty="0">
                <a:latin typeface="+mn-ea"/>
                <a:ea typeface="+mn-ea"/>
              </a:rPr>
              <a:t>」と「</a:t>
            </a:r>
            <a:r>
              <a:rPr lang="en-US" altLang="ja-JP" sz="1400" dirty="0">
                <a:latin typeface="+mn-ea"/>
                <a:ea typeface="+mn-ea"/>
              </a:rPr>
              <a:t>LAC Settings</a:t>
            </a:r>
            <a:r>
              <a:rPr lang="ja-JP" altLang="en-US" sz="1400" dirty="0">
                <a:latin typeface="+mn-ea"/>
                <a:ea typeface="+mn-ea"/>
              </a:rPr>
              <a:t>」に情報が更新されます。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デバイス接続ができていない場合は、「</a:t>
            </a:r>
            <a:r>
              <a:rPr lang="en-US" altLang="ja-JP" sz="1400" dirty="0">
                <a:latin typeface="+mn-ea"/>
                <a:ea typeface="+mn-ea"/>
              </a:rPr>
              <a:t>Device Info</a:t>
            </a:r>
            <a:r>
              <a:rPr lang="ja-JP" altLang="en-US" sz="1400" dirty="0">
                <a:latin typeface="+mn-ea"/>
                <a:ea typeface="+mn-ea"/>
              </a:rPr>
              <a:t>」に </a:t>
            </a:r>
            <a:r>
              <a:rPr lang="en-US" altLang="ja-JP" sz="1400" dirty="0">
                <a:latin typeface="+mn-ea"/>
                <a:ea typeface="+mn-ea"/>
              </a:rPr>
              <a:t>”Disconnected” </a:t>
            </a:r>
            <a:r>
              <a:rPr lang="ja-JP" altLang="en-US" sz="1400" dirty="0">
                <a:latin typeface="+mn-ea"/>
                <a:ea typeface="+mn-ea"/>
              </a:rPr>
              <a:t>が表示されます。</a:t>
            </a:r>
            <a:endParaRPr lang="en-US" altLang="ja-JP" sz="1400" dirty="0">
              <a:latin typeface="+mn-ea"/>
              <a:ea typeface="+mn-ea"/>
            </a:endParaRPr>
          </a:p>
        </p:txBody>
      </p:sp>
      <p:cxnSp>
        <p:nvCxnSpPr>
          <p:cNvPr id="16" name="直線矢印コネクタ 15"/>
          <p:cNvCxnSpPr>
            <a:stCxn id="12" idx="1"/>
          </p:cNvCxnSpPr>
          <p:nvPr/>
        </p:nvCxnSpPr>
        <p:spPr>
          <a:xfrm flipH="1" flipV="1">
            <a:off x="2734962" y="2317166"/>
            <a:ext cx="487879" cy="3016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12" idx="1"/>
          </p:cNvCxnSpPr>
          <p:nvPr/>
        </p:nvCxnSpPr>
        <p:spPr>
          <a:xfrm flipH="1">
            <a:off x="2489456" y="2618766"/>
            <a:ext cx="733385" cy="369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/>
          <p:cNvSpPr/>
          <p:nvPr/>
        </p:nvSpPr>
        <p:spPr>
          <a:xfrm>
            <a:off x="323694" y="860949"/>
            <a:ext cx="164514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latin typeface="+mn-lt"/>
              </a:rPr>
              <a:t>デバイス接続画面</a:t>
            </a:r>
            <a:endParaRPr lang="en-US" altLang="ja-JP" sz="1400" dirty="0">
              <a:latin typeface="+mn-lt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4474265" y="855613"/>
            <a:ext cx="17947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latin typeface="+mn-lt"/>
              </a:rPr>
              <a:t>デバイス未接続画面</a:t>
            </a:r>
            <a:endParaRPr lang="en-US" altLang="ja-JP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4100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3987" y="958959"/>
            <a:ext cx="4224423" cy="3496712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Tool</a:t>
            </a:r>
            <a:r>
              <a:rPr lang="ja-JP" altLang="en-US" dirty="0"/>
              <a:t>操作説明</a:t>
            </a:r>
            <a:r>
              <a:rPr lang="en-US" altLang="ja-JP" dirty="0"/>
              <a:t> – </a:t>
            </a:r>
            <a:r>
              <a:rPr lang="ja-JP" altLang="en-US" dirty="0"/>
              <a:t>デバイスの再接続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1933442" y="1614697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921021" y="4667935"/>
            <a:ext cx="73019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デバイスを再接続する場合や、「</a:t>
            </a:r>
            <a:r>
              <a:rPr lang="en-US" altLang="ja-JP" sz="1400" dirty="0">
                <a:latin typeface="+mn-ea"/>
                <a:ea typeface="+mn-ea"/>
              </a:rPr>
              <a:t>Device Info</a:t>
            </a:r>
            <a:r>
              <a:rPr lang="ja-JP" altLang="en-US" sz="1400" dirty="0">
                <a:latin typeface="+mn-ea"/>
                <a:ea typeface="+mn-ea"/>
              </a:rPr>
              <a:t>」、「</a:t>
            </a:r>
            <a:r>
              <a:rPr lang="en-US" altLang="ja-JP" sz="1400" dirty="0">
                <a:latin typeface="+mn-ea"/>
                <a:ea typeface="+mn-ea"/>
              </a:rPr>
              <a:t>LAC Settings</a:t>
            </a:r>
            <a:r>
              <a:rPr lang="ja-JP" altLang="en-US" sz="1400" dirty="0">
                <a:latin typeface="+mn-ea"/>
                <a:ea typeface="+mn-ea"/>
              </a:rPr>
              <a:t>」の情報を更新する場合は「</a:t>
            </a:r>
            <a:r>
              <a:rPr lang="en-US" altLang="ja-JP" sz="1400" dirty="0">
                <a:latin typeface="+mn-ea"/>
                <a:ea typeface="+mn-ea"/>
              </a:rPr>
              <a:t>Device List</a:t>
            </a:r>
            <a:r>
              <a:rPr lang="ja-JP" altLang="en-US" sz="1400" dirty="0">
                <a:latin typeface="+mn-ea"/>
                <a:ea typeface="+mn-ea"/>
              </a:rPr>
              <a:t>」の</a:t>
            </a:r>
            <a:r>
              <a:rPr lang="en-US" altLang="ja-JP" sz="1400" dirty="0">
                <a:latin typeface="+mn-ea"/>
                <a:ea typeface="+mn-ea"/>
              </a:rPr>
              <a:t>IP</a:t>
            </a:r>
            <a:r>
              <a:rPr lang="ja-JP" altLang="en-US" sz="1400" dirty="0">
                <a:latin typeface="+mn-ea"/>
                <a:ea typeface="+mn-ea"/>
              </a:rPr>
              <a:t>アドレスを再度選択します。</a:t>
            </a:r>
            <a:endParaRPr lang="en-US" altLang="ja-JP" sz="1400" dirty="0">
              <a:latin typeface="+mn-ea"/>
              <a:ea typeface="+mn-ea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304949" y="1879850"/>
            <a:ext cx="1467982" cy="21587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6794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42" y="1066927"/>
            <a:ext cx="3623167" cy="2999030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Tool</a:t>
            </a:r>
            <a:r>
              <a:rPr lang="ja-JP" altLang="en-US" dirty="0"/>
              <a:t>操作説明</a:t>
            </a:r>
            <a:r>
              <a:rPr lang="en-US" altLang="ja-JP" dirty="0"/>
              <a:t> – </a:t>
            </a:r>
            <a:r>
              <a:rPr lang="ja-JP" altLang="en-US" dirty="0"/>
              <a:t>設定ファイルのダウンロード</a:t>
            </a:r>
            <a:endParaRPr kumimoji="1" lang="ja-JP" altLang="en-US" dirty="0"/>
          </a:p>
        </p:txBody>
      </p:sp>
      <p:sp>
        <p:nvSpPr>
          <p:cNvPr id="23" name="正方形/長方形 22"/>
          <p:cNvSpPr/>
          <p:nvPr/>
        </p:nvSpPr>
        <p:spPr>
          <a:xfrm>
            <a:off x="838200" y="4698364"/>
            <a:ext cx="727156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ja-JP" sz="1400" dirty="0">
                <a:latin typeface="+mn-ea"/>
                <a:ea typeface="+mn-ea"/>
              </a:rPr>
              <a:t>H410</a:t>
            </a:r>
            <a:r>
              <a:rPr lang="ja-JP" altLang="en-US" sz="1400" dirty="0">
                <a:latin typeface="+mn-ea"/>
                <a:ea typeface="+mn-ea"/>
              </a:rPr>
              <a:t>シリーズで設定した</a:t>
            </a:r>
            <a:r>
              <a:rPr lang="en-US" altLang="ja-JP" sz="1400" dirty="0">
                <a:latin typeface="+mn-ea"/>
                <a:ea typeface="+mn-ea"/>
              </a:rPr>
              <a:t>setting file</a:t>
            </a:r>
            <a:r>
              <a:rPr lang="ja-JP" altLang="en-US" sz="1400" dirty="0">
                <a:latin typeface="+mn-ea"/>
                <a:ea typeface="+mn-ea"/>
              </a:rPr>
              <a:t>をダウンロードする場合は、「</a:t>
            </a:r>
            <a:r>
              <a:rPr lang="en-US" altLang="ja-JP" sz="1400" dirty="0">
                <a:latin typeface="+mn-ea"/>
                <a:ea typeface="+mn-ea"/>
              </a:rPr>
              <a:t>Download Settings</a:t>
            </a:r>
            <a:r>
              <a:rPr lang="ja-JP" altLang="en-US" sz="1400" dirty="0">
                <a:latin typeface="+mn-ea"/>
                <a:ea typeface="+mn-ea"/>
              </a:rPr>
              <a:t>」ボタンを押下します。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任意の名前でファイル名を設定し、「保存</a:t>
            </a:r>
            <a:r>
              <a:rPr lang="en-US" altLang="ja-JP" sz="1400" dirty="0">
                <a:latin typeface="+mn-ea"/>
                <a:ea typeface="+mn-ea"/>
              </a:rPr>
              <a:t>(S)</a:t>
            </a:r>
            <a:r>
              <a:rPr lang="ja-JP" altLang="en-US" sz="1400" dirty="0">
                <a:latin typeface="+mn-ea"/>
                <a:ea typeface="+mn-ea"/>
              </a:rPr>
              <a:t>」ボタンを押下することでフォルダ</a:t>
            </a:r>
            <a:r>
              <a:rPr lang="en-US" altLang="ja-JP" sz="1400" b="1" baseline="30000" dirty="0">
                <a:solidFill>
                  <a:srgbClr val="FF0000"/>
                </a:solidFill>
                <a:latin typeface="+mn-ea"/>
                <a:ea typeface="+mn-ea"/>
              </a:rPr>
              <a:t>※</a:t>
            </a:r>
            <a:r>
              <a:rPr lang="ja-JP" altLang="en-US" sz="1400" dirty="0">
                <a:latin typeface="+mn-ea"/>
                <a:ea typeface="+mn-ea"/>
              </a:rPr>
              <a:t>に</a:t>
            </a:r>
            <a:r>
              <a:rPr lang="en-US" altLang="ja-JP" sz="1400" dirty="0">
                <a:latin typeface="+mn-ea"/>
                <a:ea typeface="+mn-ea"/>
              </a:rPr>
              <a:t>.lac</a:t>
            </a:r>
            <a:r>
              <a:rPr lang="ja-JP" altLang="en-US" sz="1400" dirty="0">
                <a:latin typeface="+mn-ea"/>
                <a:ea typeface="+mn-ea"/>
              </a:rPr>
              <a:t>拡張子でファイルが保存されます。</a:t>
            </a:r>
            <a:endParaRPr lang="en-US" altLang="ja-JP" sz="1400" dirty="0">
              <a:latin typeface="+mn-ea"/>
              <a:ea typeface="+mn-ea"/>
            </a:endParaRPr>
          </a:p>
          <a:p>
            <a:r>
              <a:rPr lang="en-US" altLang="ja-JP" sz="1400" dirty="0">
                <a:latin typeface="+mn-ea"/>
                <a:ea typeface="+mn-ea"/>
              </a:rPr>
              <a:t>       </a:t>
            </a:r>
            <a:r>
              <a:rPr lang="en-US" altLang="ja-JP" sz="1400" dirty="0">
                <a:solidFill>
                  <a:srgbClr val="FF0000"/>
                </a:solidFill>
                <a:latin typeface="+mn-ea"/>
                <a:ea typeface="+mn-ea"/>
              </a:rPr>
              <a:t>※ </a:t>
            </a:r>
            <a:r>
              <a:rPr lang="ja-JP" altLang="en-US" sz="1400" dirty="0">
                <a:latin typeface="+mn-ea"/>
                <a:ea typeface="+mn-ea"/>
              </a:rPr>
              <a:t>接続中の</a:t>
            </a:r>
            <a:r>
              <a:rPr lang="en-US" altLang="ja-JP" sz="1400" dirty="0">
                <a:latin typeface="+mn-ea"/>
                <a:ea typeface="+mn-ea"/>
              </a:rPr>
              <a:t>DeviceList</a:t>
            </a:r>
            <a:r>
              <a:rPr lang="ja-JP" altLang="en-US" sz="1400" dirty="0">
                <a:latin typeface="+mn-ea"/>
                <a:ea typeface="+mn-ea"/>
              </a:rPr>
              <a:t>名でフォルダが自動で生成されます。</a:t>
            </a:r>
            <a:endParaRPr lang="en-US" altLang="ja-JP" sz="1400" dirty="0">
              <a:latin typeface="+mn-ea"/>
              <a:ea typeface="+mn-ea"/>
            </a:endParaRPr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1557866" y="3437996"/>
            <a:ext cx="338667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896533" y="3714995"/>
            <a:ext cx="982134" cy="23945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688" y="1282628"/>
            <a:ext cx="3681503" cy="2574893"/>
          </a:xfrm>
          <a:prstGeom prst="rect">
            <a:avLst/>
          </a:prstGeom>
        </p:spPr>
      </p:pic>
      <p:cxnSp>
        <p:nvCxnSpPr>
          <p:cNvPr id="11" name="カギ線コネクタ 10"/>
          <p:cNvCxnSpPr/>
          <p:nvPr/>
        </p:nvCxnSpPr>
        <p:spPr>
          <a:xfrm>
            <a:off x="3995909" y="2570075"/>
            <a:ext cx="862192" cy="689"/>
          </a:xfrm>
          <a:prstGeom prst="bentConnector3">
            <a:avLst>
              <a:gd name="adj1" fmla="val 50000"/>
            </a:avLst>
          </a:prstGeom>
          <a:ln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 bwMode="auto">
          <a:xfrm>
            <a:off x="4538021" y="1056856"/>
            <a:ext cx="338667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39528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717" y="1057770"/>
            <a:ext cx="3606499" cy="2985233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Tool</a:t>
            </a:r>
            <a:r>
              <a:rPr lang="ja-JP" altLang="en-US" dirty="0"/>
              <a:t>操作説明</a:t>
            </a:r>
            <a:r>
              <a:rPr lang="en-US" altLang="ja-JP" dirty="0"/>
              <a:t> – </a:t>
            </a:r>
            <a:r>
              <a:rPr lang="ja-JP" altLang="en-US" dirty="0"/>
              <a:t>設定ファイルのアップロード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2846110" y="3678800"/>
            <a:ext cx="1014690" cy="30315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2676833" y="3370554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63250" y="4307284"/>
            <a:ext cx="530246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ja-JP" sz="1400" dirty="0">
                <a:latin typeface="+mn-ea"/>
                <a:ea typeface="+mn-ea"/>
              </a:rPr>
              <a:t>H410</a:t>
            </a:r>
            <a:r>
              <a:rPr lang="ja-JP" altLang="en-US" sz="1400" dirty="0">
                <a:latin typeface="+mn-ea"/>
                <a:ea typeface="+mn-ea"/>
              </a:rPr>
              <a:t>シリーズに</a:t>
            </a:r>
            <a:r>
              <a:rPr lang="en-US" altLang="ja-JP" sz="1400" dirty="0">
                <a:latin typeface="+mn-ea"/>
                <a:ea typeface="+mn-ea"/>
              </a:rPr>
              <a:t>setting file</a:t>
            </a:r>
            <a:r>
              <a:rPr lang="ja-JP" altLang="en-US" sz="1400" dirty="0">
                <a:latin typeface="+mn-ea"/>
                <a:ea typeface="+mn-ea"/>
              </a:rPr>
              <a:t>をアップロードする場合は、「</a:t>
            </a:r>
            <a:r>
              <a:rPr lang="en-US" altLang="ja-JP" sz="1400" dirty="0">
                <a:latin typeface="+mn-ea"/>
                <a:ea typeface="+mn-ea"/>
              </a:rPr>
              <a:t>Upload Settings</a:t>
            </a:r>
            <a:r>
              <a:rPr lang="ja-JP" altLang="en-US" sz="1400" dirty="0">
                <a:latin typeface="+mn-ea"/>
                <a:ea typeface="+mn-ea"/>
              </a:rPr>
              <a:t>」ボタンを押下します。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en-US" altLang="ja-JP" sz="1400" dirty="0">
                <a:latin typeface="+mn-ea"/>
                <a:ea typeface="+mn-ea"/>
              </a:rPr>
              <a:t>.lac</a:t>
            </a:r>
            <a:r>
              <a:rPr lang="ja-JP" altLang="en-US" sz="1400" dirty="0">
                <a:latin typeface="+mn-ea"/>
                <a:ea typeface="+mn-ea"/>
              </a:rPr>
              <a:t>拡張子を選択→「開く</a:t>
            </a:r>
            <a:r>
              <a:rPr lang="en-US" altLang="ja-JP" sz="1400" dirty="0">
                <a:latin typeface="+mn-ea"/>
                <a:ea typeface="+mn-ea"/>
              </a:rPr>
              <a:t>(O)</a:t>
            </a:r>
            <a:r>
              <a:rPr lang="ja-JP" altLang="en-US" sz="1400" dirty="0">
                <a:latin typeface="+mn-ea"/>
                <a:ea typeface="+mn-ea"/>
              </a:rPr>
              <a:t>」ボタンを押下します。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システム設定も同時に上書き</a:t>
            </a:r>
            <a:r>
              <a:rPr lang="en-US" altLang="ja-JP" sz="1400" b="1" baseline="30000" dirty="0">
                <a:solidFill>
                  <a:srgbClr val="FF0000"/>
                </a:solidFill>
                <a:latin typeface="+mn-ea"/>
                <a:ea typeface="+mn-ea"/>
              </a:rPr>
              <a:t>※</a:t>
            </a:r>
            <a:r>
              <a:rPr lang="ja-JP" altLang="en-US" sz="1400" dirty="0">
                <a:latin typeface="+mn-ea"/>
                <a:ea typeface="+mn-ea"/>
              </a:rPr>
              <a:t>するか聞かれるため、上書きをする場合はチェックを入れます。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「</a:t>
            </a:r>
            <a:r>
              <a:rPr lang="en-US" altLang="ja-JP" sz="1400" dirty="0">
                <a:latin typeface="+mn-ea"/>
                <a:ea typeface="+mn-ea"/>
              </a:rPr>
              <a:t>OK</a:t>
            </a:r>
            <a:r>
              <a:rPr lang="ja-JP" altLang="en-US" sz="1400" dirty="0">
                <a:latin typeface="+mn-ea"/>
                <a:ea typeface="+mn-ea"/>
              </a:rPr>
              <a:t>」ボタンを押下することで</a:t>
            </a:r>
            <a:r>
              <a:rPr lang="en-US" altLang="ja-JP" sz="1400" dirty="0">
                <a:latin typeface="+mn-ea"/>
                <a:ea typeface="+mn-ea"/>
              </a:rPr>
              <a:t>H410</a:t>
            </a:r>
            <a:r>
              <a:rPr lang="ja-JP" altLang="en-US" sz="1400" dirty="0">
                <a:latin typeface="+mn-ea"/>
                <a:ea typeface="+mn-ea"/>
              </a:rPr>
              <a:t>シリーズに</a:t>
            </a:r>
            <a:r>
              <a:rPr lang="en-US" altLang="ja-JP" sz="1400" dirty="0">
                <a:latin typeface="+mn-ea"/>
                <a:ea typeface="+mn-ea"/>
              </a:rPr>
              <a:t>setting file</a:t>
            </a:r>
            <a:r>
              <a:rPr lang="ja-JP" altLang="en-US" sz="1400" dirty="0">
                <a:latin typeface="+mn-ea"/>
                <a:ea typeface="+mn-ea"/>
              </a:rPr>
              <a:t>がアップロードされます。</a:t>
            </a:r>
            <a:endParaRPr lang="en-US" altLang="ja-JP" sz="1400" dirty="0">
              <a:latin typeface="+mn-ea"/>
              <a:ea typeface="+mn-ea"/>
            </a:endParaRPr>
          </a:p>
          <a:p>
            <a:r>
              <a:rPr lang="en-US" altLang="ja-JP" sz="1400" dirty="0">
                <a:solidFill>
                  <a:srgbClr val="FF0000"/>
                </a:solidFill>
                <a:latin typeface="+mn-lt"/>
              </a:rPr>
              <a:t>※ </a:t>
            </a:r>
            <a:r>
              <a:rPr lang="ja-JP" altLang="en-US" sz="1400" dirty="0">
                <a:latin typeface="+mn-lt"/>
              </a:rPr>
              <a:t>ネットワーク関連設定（</a:t>
            </a:r>
            <a:r>
              <a:rPr lang="en-US" altLang="ja-JP" sz="1400" dirty="0">
                <a:latin typeface="+mn-lt"/>
              </a:rPr>
              <a:t>IP</a:t>
            </a:r>
            <a:r>
              <a:rPr lang="ja-JP" altLang="en-US" sz="1400" dirty="0">
                <a:latin typeface="+mn-lt"/>
              </a:rPr>
              <a:t>アドレス、ネットマスク、ゲートウェイ）以外</a:t>
            </a:r>
            <a:endParaRPr lang="en-US" altLang="ja-JP" sz="1400" dirty="0">
              <a:latin typeface="+mn-lt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9488" y="1053519"/>
            <a:ext cx="4100776" cy="2693047"/>
          </a:xfrm>
          <a:prstGeom prst="rect">
            <a:avLst/>
          </a:prstGeom>
        </p:spPr>
      </p:pic>
      <p:cxnSp>
        <p:nvCxnSpPr>
          <p:cNvPr id="12" name="カギ線コネクタ 11"/>
          <p:cNvCxnSpPr/>
          <p:nvPr/>
        </p:nvCxnSpPr>
        <p:spPr>
          <a:xfrm>
            <a:off x="3995909" y="2570075"/>
            <a:ext cx="862192" cy="689"/>
          </a:xfrm>
          <a:prstGeom prst="bentConnector3">
            <a:avLst>
              <a:gd name="adj1" fmla="val 50000"/>
            </a:avLst>
          </a:prstGeom>
          <a:ln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 bwMode="auto">
          <a:xfrm>
            <a:off x="4572000" y="789238"/>
            <a:ext cx="338667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6555" y="4281883"/>
            <a:ext cx="2856620" cy="1925979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 bwMode="auto">
          <a:xfrm>
            <a:off x="5929875" y="5476835"/>
            <a:ext cx="338667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③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7" name="テキスト ボックス 26"/>
          <p:cNvSpPr txBox="1"/>
          <p:nvPr/>
        </p:nvSpPr>
        <p:spPr bwMode="auto">
          <a:xfrm>
            <a:off x="7281864" y="5899954"/>
            <a:ext cx="338667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④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6306426" y="5696140"/>
            <a:ext cx="1260233" cy="17290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9" name="正方形/長方形 28"/>
          <p:cNvSpPr/>
          <p:nvPr/>
        </p:nvSpPr>
        <p:spPr>
          <a:xfrm>
            <a:off x="7659991" y="5919949"/>
            <a:ext cx="592469" cy="23701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1" name="カギ線コネクタ 19"/>
          <p:cNvCxnSpPr/>
          <p:nvPr/>
        </p:nvCxnSpPr>
        <p:spPr>
          <a:xfrm>
            <a:off x="7275912" y="3775167"/>
            <a:ext cx="5952" cy="489782"/>
          </a:xfrm>
          <a:prstGeom prst="straightConnector1">
            <a:avLst/>
          </a:prstGeom>
          <a:ln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61956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628" y="888098"/>
            <a:ext cx="3624862" cy="300043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7627" y="888098"/>
            <a:ext cx="3227205" cy="2119359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Tool</a:t>
            </a:r>
            <a:r>
              <a:rPr lang="ja-JP" altLang="en-US" dirty="0"/>
              <a:t>操作説明</a:t>
            </a:r>
            <a:r>
              <a:rPr lang="en-US" altLang="ja-JP" dirty="0"/>
              <a:t> – </a:t>
            </a:r>
            <a:r>
              <a:rPr lang="ja-JP" altLang="en-US" dirty="0"/>
              <a:t>ファームウェアアップデート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 bwMode="auto">
          <a:xfrm>
            <a:off x="2522530" y="1329577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2903420" y="1582156"/>
            <a:ext cx="1016648" cy="29114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2" name="カギ線コネクタ 31"/>
          <p:cNvCxnSpPr/>
          <p:nvPr/>
        </p:nvCxnSpPr>
        <p:spPr>
          <a:xfrm>
            <a:off x="4026490" y="2770215"/>
            <a:ext cx="1495645" cy="0"/>
          </a:xfrm>
          <a:prstGeom prst="straightConnector1">
            <a:avLst/>
          </a:prstGeom>
          <a:ln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図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7539" y="3404416"/>
            <a:ext cx="2402349" cy="1559679"/>
          </a:xfrm>
          <a:prstGeom prst="rect">
            <a:avLst/>
          </a:prstGeom>
        </p:spPr>
      </p:pic>
      <p:cxnSp>
        <p:nvCxnSpPr>
          <p:cNvPr id="34" name="カギ線コネクタ 19"/>
          <p:cNvCxnSpPr/>
          <p:nvPr/>
        </p:nvCxnSpPr>
        <p:spPr>
          <a:xfrm>
            <a:off x="7132762" y="3003549"/>
            <a:ext cx="5952" cy="379704"/>
          </a:xfrm>
          <a:prstGeom prst="straightConnector1">
            <a:avLst/>
          </a:prstGeom>
          <a:ln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正方形/長方形 34"/>
          <p:cNvSpPr/>
          <p:nvPr/>
        </p:nvSpPr>
        <p:spPr>
          <a:xfrm>
            <a:off x="363250" y="4307284"/>
            <a:ext cx="530246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ja-JP" sz="1400" dirty="0">
                <a:latin typeface="+mn-ea"/>
                <a:ea typeface="+mn-ea"/>
              </a:rPr>
              <a:t>H410</a:t>
            </a:r>
            <a:r>
              <a:rPr lang="ja-JP" altLang="en-US" sz="1400" dirty="0">
                <a:latin typeface="+mn-ea"/>
                <a:ea typeface="+mn-ea"/>
              </a:rPr>
              <a:t>シリーズの</a:t>
            </a:r>
            <a:r>
              <a:rPr lang="en-US" altLang="ja-JP" sz="1400" dirty="0">
                <a:latin typeface="+mn-ea"/>
                <a:ea typeface="+mn-ea"/>
              </a:rPr>
              <a:t>IPU</a:t>
            </a:r>
            <a:r>
              <a:rPr lang="ja-JP" altLang="en-US" sz="1400" dirty="0">
                <a:latin typeface="+mn-ea"/>
                <a:ea typeface="+mn-ea"/>
              </a:rPr>
              <a:t>ファームウェアをアップデートする場合は、「</a:t>
            </a:r>
            <a:r>
              <a:rPr lang="en-US" altLang="ja-JP" sz="1400" dirty="0">
                <a:latin typeface="+mn-ea"/>
                <a:ea typeface="+mn-ea"/>
              </a:rPr>
              <a:t>Firmware Update</a:t>
            </a:r>
            <a:r>
              <a:rPr lang="ja-JP" altLang="en-US" sz="1400" dirty="0">
                <a:latin typeface="+mn-ea"/>
                <a:ea typeface="+mn-ea"/>
              </a:rPr>
              <a:t>」ボタンを押下します。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予め用意しておいたファームウェアアップデート用の</a:t>
            </a:r>
            <a:r>
              <a:rPr lang="en-US" altLang="ja-JP" sz="1400" dirty="0">
                <a:latin typeface="+mn-ea"/>
                <a:ea typeface="+mn-ea"/>
              </a:rPr>
              <a:t>.</a:t>
            </a:r>
            <a:r>
              <a:rPr lang="en-US" altLang="ja-JP" sz="1400" dirty="0" err="1">
                <a:latin typeface="+mn-ea"/>
                <a:ea typeface="+mn-ea"/>
              </a:rPr>
              <a:t>dat</a:t>
            </a:r>
            <a:r>
              <a:rPr lang="ja-JP" altLang="en-US" sz="1400" dirty="0">
                <a:latin typeface="+mn-ea"/>
                <a:ea typeface="+mn-ea"/>
              </a:rPr>
              <a:t>拡張子を選択→「開く</a:t>
            </a:r>
            <a:r>
              <a:rPr lang="en-US" altLang="ja-JP" sz="1400" dirty="0">
                <a:latin typeface="+mn-ea"/>
                <a:ea typeface="+mn-ea"/>
              </a:rPr>
              <a:t>(O)</a:t>
            </a:r>
            <a:r>
              <a:rPr lang="ja-JP" altLang="en-US" sz="1400" dirty="0">
                <a:latin typeface="+mn-ea"/>
                <a:ea typeface="+mn-ea"/>
              </a:rPr>
              <a:t> 」ボタンを押下します。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確認画面が表示されるので「</a:t>
            </a:r>
            <a:r>
              <a:rPr lang="en-US" altLang="ja-JP" sz="1400" dirty="0">
                <a:latin typeface="+mn-ea"/>
                <a:ea typeface="+mn-ea"/>
              </a:rPr>
              <a:t>OK</a:t>
            </a:r>
            <a:r>
              <a:rPr lang="ja-JP" altLang="en-US" sz="1400" dirty="0">
                <a:latin typeface="+mn-ea"/>
                <a:ea typeface="+mn-ea"/>
              </a:rPr>
              <a:t>」ボタンを押下するとファームウェアアップデートが始まります。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再起動要求画面が表示されたら「</a:t>
            </a:r>
            <a:r>
              <a:rPr lang="en-US" altLang="ja-JP" sz="1400" dirty="0">
                <a:latin typeface="+mn-ea"/>
                <a:ea typeface="+mn-ea"/>
              </a:rPr>
              <a:t>OK</a:t>
            </a:r>
            <a:r>
              <a:rPr lang="ja-JP" altLang="en-US" sz="1400" dirty="0">
                <a:latin typeface="+mn-ea"/>
                <a:ea typeface="+mn-ea"/>
              </a:rPr>
              <a:t>」ボタンを押下後、</a:t>
            </a:r>
            <a:r>
              <a:rPr lang="en-US" altLang="ja-JP" sz="1400" dirty="0">
                <a:latin typeface="+mn-ea"/>
                <a:ea typeface="+mn-ea"/>
              </a:rPr>
              <a:t>H410</a:t>
            </a:r>
            <a:r>
              <a:rPr lang="ja-JP" altLang="en-US" sz="1400" dirty="0">
                <a:latin typeface="+mn-ea"/>
                <a:ea typeface="+mn-ea"/>
              </a:rPr>
              <a:t>シリーズの再起動でファームウェアアップデートが完了します。</a:t>
            </a:r>
            <a:endParaRPr lang="en-US" altLang="ja-JP" sz="1400" dirty="0">
              <a:latin typeface="+mn-ea"/>
              <a:ea typeface="+mn-ea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7734025" y="2799377"/>
            <a:ext cx="457475" cy="15267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/>
          <p:cNvSpPr txBox="1"/>
          <p:nvPr/>
        </p:nvSpPr>
        <p:spPr bwMode="auto">
          <a:xfrm>
            <a:off x="7395471" y="2493216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7036787" y="4686548"/>
            <a:ext cx="572091" cy="20758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 bwMode="auto">
          <a:xfrm>
            <a:off x="6656019" y="4508287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③</a:t>
            </a: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4847" y="5236486"/>
            <a:ext cx="1869877" cy="1225092"/>
          </a:xfrm>
          <a:prstGeom prst="rect">
            <a:avLst/>
          </a:prstGeom>
        </p:spPr>
      </p:pic>
      <p:sp>
        <p:nvSpPr>
          <p:cNvPr id="45" name="正方形/長方形 44"/>
          <p:cNvSpPr/>
          <p:nvPr/>
        </p:nvSpPr>
        <p:spPr>
          <a:xfrm>
            <a:off x="7314365" y="6170024"/>
            <a:ext cx="635835" cy="20537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/>
          <p:cNvSpPr txBox="1"/>
          <p:nvPr/>
        </p:nvSpPr>
        <p:spPr bwMode="auto">
          <a:xfrm>
            <a:off x="6943574" y="5961562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④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3722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目次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250825" y="743003"/>
            <a:ext cx="85545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ja-JP" altLang="en-US" dirty="0">
                <a:latin typeface="+mn-ea"/>
                <a:ea typeface="+mn-ea"/>
              </a:rPr>
              <a:t>注意事項</a:t>
            </a:r>
            <a:endParaRPr lang="en-US" altLang="ja-JP" dirty="0">
              <a:latin typeface="+mn-ea"/>
              <a:ea typeface="+mn-ea"/>
            </a:endParaRPr>
          </a:p>
          <a:p>
            <a:pPr marL="342900" indent="-342900">
              <a:buFont typeface="+mj-lt"/>
              <a:buAutoNum type="arabicPeriod"/>
            </a:pPr>
            <a:r>
              <a:rPr lang="ja-JP" altLang="en-US" dirty="0">
                <a:latin typeface="+mn-ea"/>
                <a:ea typeface="+mn-ea"/>
              </a:rPr>
              <a:t>事前準備 </a:t>
            </a:r>
            <a:r>
              <a:rPr lang="en-US" altLang="ja-JP" dirty="0">
                <a:latin typeface="+mn-ea"/>
                <a:ea typeface="+mn-ea"/>
              </a:rPr>
              <a:t>- PC</a:t>
            </a:r>
            <a:r>
              <a:rPr lang="ja-JP" altLang="en-US" dirty="0">
                <a:latin typeface="+mn-ea"/>
                <a:ea typeface="+mn-ea"/>
              </a:rPr>
              <a:t>ネットワーク設定</a:t>
            </a:r>
            <a:r>
              <a:rPr lang="en-US" altLang="ja-JP" dirty="0">
                <a:latin typeface="+mn-ea"/>
                <a:ea typeface="+mn-ea"/>
              </a:rPr>
              <a:t>(IP</a:t>
            </a:r>
            <a:r>
              <a:rPr lang="ja-JP" altLang="en-US" dirty="0">
                <a:latin typeface="+mn-ea"/>
                <a:ea typeface="+mn-ea"/>
              </a:rPr>
              <a:t>アドレス</a:t>
            </a:r>
            <a:r>
              <a:rPr lang="en-US" altLang="ja-JP" dirty="0">
                <a:latin typeface="+mn-ea"/>
                <a:ea typeface="+mn-ea"/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ja-JP" altLang="en-US" dirty="0">
                <a:latin typeface="+mn-ea"/>
                <a:ea typeface="+mn-ea"/>
              </a:rPr>
              <a:t>事前準備 </a:t>
            </a:r>
            <a:r>
              <a:rPr lang="en-US" altLang="ja-JP" dirty="0">
                <a:latin typeface="+mn-ea"/>
                <a:ea typeface="+mn-ea"/>
              </a:rPr>
              <a:t>- H410</a:t>
            </a:r>
            <a:r>
              <a:rPr lang="ja-JP" altLang="en-US" dirty="0">
                <a:latin typeface="+mn-ea"/>
                <a:ea typeface="+mn-ea"/>
              </a:rPr>
              <a:t>シリーズ システム設定</a:t>
            </a:r>
            <a:r>
              <a:rPr lang="en-US" altLang="ja-JP" dirty="0">
                <a:latin typeface="+mn-ea"/>
                <a:ea typeface="+mn-ea"/>
              </a:rPr>
              <a:t>(IP</a:t>
            </a:r>
            <a:r>
              <a:rPr lang="ja-JP" altLang="en-US" dirty="0">
                <a:latin typeface="+mn-ea"/>
                <a:ea typeface="+mn-ea"/>
              </a:rPr>
              <a:t>アドレス</a:t>
            </a:r>
            <a:r>
              <a:rPr lang="en-US" altLang="ja-JP" dirty="0">
                <a:latin typeface="+mn-ea"/>
                <a:ea typeface="+mn-ea"/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dirty="0">
                <a:latin typeface="+mn-ea"/>
                <a:ea typeface="+mn-ea"/>
              </a:rPr>
              <a:t>Tool</a:t>
            </a:r>
            <a:r>
              <a:rPr lang="ja-JP" altLang="en-US" dirty="0">
                <a:latin typeface="+mn-ea"/>
                <a:ea typeface="+mn-ea"/>
              </a:rPr>
              <a:t>起動方法</a:t>
            </a:r>
            <a:endParaRPr lang="en-US" altLang="ja-JP" dirty="0">
              <a:latin typeface="+mn-ea"/>
              <a:ea typeface="+mn-ea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ja-JP" dirty="0">
                <a:latin typeface="+mn-ea"/>
                <a:ea typeface="+mn-ea"/>
              </a:rPr>
              <a:t>Tool</a:t>
            </a:r>
            <a:r>
              <a:rPr lang="ja-JP" altLang="en-US" dirty="0">
                <a:latin typeface="+mn-ea"/>
                <a:ea typeface="+mn-ea"/>
              </a:rPr>
              <a:t>画面説明</a:t>
            </a:r>
            <a:endParaRPr lang="en-US" altLang="ja-JP" dirty="0">
              <a:latin typeface="+mn-ea"/>
              <a:ea typeface="+mn-ea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ja-JP" dirty="0">
                <a:latin typeface="+mn-ea"/>
                <a:ea typeface="+mn-ea"/>
              </a:rPr>
              <a:t>Tool</a:t>
            </a:r>
            <a:r>
              <a:rPr lang="ja-JP" altLang="en-US" dirty="0">
                <a:latin typeface="+mn-ea"/>
                <a:ea typeface="+mn-ea"/>
              </a:rPr>
              <a:t>操作説明</a:t>
            </a:r>
            <a:r>
              <a:rPr lang="en-US" altLang="ja-JP" dirty="0">
                <a:latin typeface="+mn-ea"/>
                <a:ea typeface="+mn-ea"/>
              </a:rPr>
              <a:t> – </a:t>
            </a:r>
            <a:r>
              <a:rPr lang="ja-JP" altLang="en-US" dirty="0">
                <a:latin typeface="+mn-ea"/>
                <a:ea typeface="+mn-ea"/>
              </a:rPr>
              <a:t>デバイスの追加</a:t>
            </a:r>
            <a:endParaRPr lang="en-US" altLang="ja-JP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arabicPeriod"/>
            </a:pPr>
            <a:r>
              <a:rPr lang="en-US" altLang="ja-JP" dirty="0">
                <a:latin typeface="+mn-ea"/>
                <a:ea typeface="+mn-ea"/>
              </a:rPr>
              <a:t>Tool</a:t>
            </a:r>
            <a:r>
              <a:rPr lang="ja-JP" altLang="en-US" dirty="0">
                <a:latin typeface="+mn-ea"/>
                <a:ea typeface="+mn-ea"/>
              </a:rPr>
              <a:t>操作説明</a:t>
            </a:r>
            <a:r>
              <a:rPr lang="en-US" altLang="ja-JP" dirty="0">
                <a:latin typeface="+mn-ea"/>
                <a:ea typeface="+mn-ea"/>
              </a:rPr>
              <a:t> – </a:t>
            </a:r>
            <a:r>
              <a:rPr lang="ja-JP" altLang="en-US" dirty="0">
                <a:latin typeface="+mn-ea"/>
                <a:ea typeface="+mn-ea"/>
              </a:rPr>
              <a:t>デバイスの削除</a:t>
            </a:r>
            <a:endParaRPr lang="en-US" altLang="ja-JP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arabicPeriod"/>
            </a:pPr>
            <a:r>
              <a:rPr lang="en-US" altLang="ja-JP" dirty="0">
                <a:latin typeface="+mn-ea"/>
                <a:ea typeface="+mn-ea"/>
              </a:rPr>
              <a:t>Tool</a:t>
            </a:r>
            <a:r>
              <a:rPr lang="ja-JP" altLang="en-US" dirty="0">
                <a:latin typeface="+mn-ea"/>
                <a:ea typeface="+mn-ea"/>
              </a:rPr>
              <a:t>操作説明</a:t>
            </a:r>
            <a:r>
              <a:rPr lang="en-US" altLang="ja-JP" dirty="0">
                <a:latin typeface="+mn-ea"/>
                <a:ea typeface="+mn-ea"/>
              </a:rPr>
              <a:t> – </a:t>
            </a:r>
            <a:r>
              <a:rPr lang="ja-JP" altLang="en-US" dirty="0">
                <a:latin typeface="+mn-ea"/>
                <a:ea typeface="+mn-ea"/>
              </a:rPr>
              <a:t>デバイスの接続</a:t>
            </a:r>
            <a:endParaRPr lang="en-US" altLang="ja-JP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arabicPeriod"/>
            </a:pPr>
            <a:r>
              <a:rPr lang="en-US" altLang="ja-JP" dirty="0">
                <a:latin typeface="+mn-ea"/>
                <a:ea typeface="+mn-ea"/>
              </a:rPr>
              <a:t>Tool</a:t>
            </a:r>
            <a:r>
              <a:rPr lang="ja-JP" altLang="en-US" dirty="0">
                <a:latin typeface="+mn-ea"/>
                <a:ea typeface="+mn-ea"/>
              </a:rPr>
              <a:t>操作説明</a:t>
            </a:r>
            <a:r>
              <a:rPr lang="en-US" altLang="ja-JP" dirty="0">
                <a:latin typeface="+mn-ea"/>
                <a:ea typeface="+mn-ea"/>
              </a:rPr>
              <a:t> – </a:t>
            </a:r>
            <a:r>
              <a:rPr lang="ja-JP" altLang="en-US" dirty="0">
                <a:latin typeface="+mn-ea"/>
                <a:ea typeface="+mn-ea"/>
              </a:rPr>
              <a:t>デバイスの再接続</a:t>
            </a:r>
            <a:endParaRPr lang="en-US" altLang="ja-JP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arabicPeriod"/>
            </a:pPr>
            <a:r>
              <a:rPr lang="en-US" altLang="ja-JP" dirty="0">
                <a:latin typeface="+mn-ea"/>
                <a:ea typeface="+mn-ea"/>
              </a:rPr>
              <a:t>Tool</a:t>
            </a:r>
            <a:r>
              <a:rPr lang="ja-JP" altLang="en-US" dirty="0">
                <a:latin typeface="+mn-ea"/>
                <a:ea typeface="+mn-ea"/>
              </a:rPr>
              <a:t>操作説明</a:t>
            </a:r>
            <a:r>
              <a:rPr lang="en-US" altLang="ja-JP" dirty="0">
                <a:latin typeface="+mn-ea"/>
                <a:ea typeface="+mn-ea"/>
              </a:rPr>
              <a:t> – </a:t>
            </a:r>
            <a:r>
              <a:rPr lang="ja-JP" altLang="en-US" dirty="0">
                <a:latin typeface="+mn-ea"/>
                <a:ea typeface="+mn-ea"/>
              </a:rPr>
              <a:t>設定ファイルのダウンロード</a:t>
            </a:r>
            <a:endParaRPr lang="en-US" altLang="ja-JP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arabicPeriod"/>
            </a:pPr>
            <a:r>
              <a:rPr lang="en-US" altLang="ja-JP" dirty="0">
                <a:latin typeface="+mn-ea"/>
                <a:ea typeface="+mn-ea"/>
              </a:rPr>
              <a:t>Tool</a:t>
            </a:r>
            <a:r>
              <a:rPr lang="ja-JP" altLang="en-US" dirty="0">
                <a:latin typeface="+mn-ea"/>
                <a:ea typeface="+mn-ea"/>
              </a:rPr>
              <a:t>操作説明</a:t>
            </a:r>
            <a:r>
              <a:rPr lang="en-US" altLang="ja-JP" dirty="0">
                <a:latin typeface="+mn-ea"/>
                <a:ea typeface="+mn-ea"/>
              </a:rPr>
              <a:t> – </a:t>
            </a:r>
            <a:r>
              <a:rPr lang="ja-JP" altLang="en-US" dirty="0">
                <a:latin typeface="+mn-ea"/>
                <a:ea typeface="+mn-ea"/>
              </a:rPr>
              <a:t>設定ファイルのアップロード</a:t>
            </a:r>
            <a:endParaRPr lang="en-US" altLang="ja-JP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arabicPeriod"/>
            </a:pPr>
            <a:r>
              <a:rPr lang="en-US" altLang="ja-JP" dirty="0">
                <a:latin typeface="+mn-ea"/>
                <a:ea typeface="+mn-ea"/>
              </a:rPr>
              <a:t>Tool</a:t>
            </a:r>
            <a:r>
              <a:rPr lang="ja-JP" altLang="en-US" dirty="0">
                <a:latin typeface="+mn-ea"/>
                <a:ea typeface="+mn-ea"/>
              </a:rPr>
              <a:t>操作説明</a:t>
            </a:r>
            <a:r>
              <a:rPr lang="en-US" altLang="ja-JP" dirty="0">
                <a:latin typeface="+mn-ea"/>
                <a:ea typeface="+mn-ea"/>
              </a:rPr>
              <a:t> – </a:t>
            </a:r>
            <a:r>
              <a:rPr lang="ja-JP" altLang="en-US" dirty="0">
                <a:latin typeface="+mn-ea"/>
                <a:ea typeface="+mn-ea"/>
              </a:rPr>
              <a:t>ファームウェアアップデート</a:t>
            </a:r>
            <a:r>
              <a:rPr lang="en-US" altLang="ja-JP" dirty="0">
                <a:latin typeface="+mn-ea"/>
                <a:ea typeface="+mn-ea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68196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注意事項</a:t>
            </a:r>
            <a:endParaRPr kumimoji="1" lang="ja-JP" altLang="en-US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1961488" y="1544917"/>
            <a:ext cx="5221023" cy="3077882"/>
            <a:chOff x="1676867" y="1392517"/>
            <a:chExt cx="5221023" cy="3077882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40738" y="1392517"/>
              <a:ext cx="4062524" cy="1964784"/>
            </a:xfrm>
            <a:prstGeom prst="rect">
              <a:avLst/>
            </a:prstGeom>
          </p:spPr>
        </p:pic>
        <p:grpSp>
          <p:nvGrpSpPr>
            <p:cNvPr id="8" name="グループ化 7"/>
            <p:cNvGrpSpPr/>
            <p:nvPr/>
          </p:nvGrpSpPr>
          <p:grpSpPr>
            <a:xfrm>
              <a:off x="1676867" y="3553286"/>
              <a:ext cx="5221023" cy="917113"/>
              <a:chOff x="1676867" y="3553286"/>
              <a:chExt cx="5221023" cy="917113"/>
            </a:xfrm>
          </p:grpSpPr>
          <p:sp>
            <p:nvSpPr>
              <p:cNvPr id="23" name="正方形/長方形 22"/>
              <p:cNvSpPr/>
              <p:nvPr/>
            </p:nvSpPr>
            <p:spPr>
              <a:xfrm>
                <a:off x="2246109" y="3748160"/>
                <a:ext cx="465178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ja-JP" altLang="en-US" sz="1400" dirty="0">
                    <a:latin typeface="+mn-lt"/>
                  </a:rPr>
                  <a:t>本設定ツールは</a:t>
                </a:r>
                <a:r>
                  <a:rPr lang="en-US" altLang="ja-JP" sz="1400" dirty="0">
                    <a:latin typeface="+mn-lt"/>
                  </a:rPr>
                  <a:t>H410</a:t>
                </a:r>
                <a:r>
                  <a:rPr lang="ja-JP" altLang="en-US" sz="1400" dirty="0">
                    <a:latin typeface="+mn-lt"/>
                  </a:rPr>
                  <a:t>シリーズの測定中は使用できません。</a:t>
                </a:r>
                <a:endParaRPr lang="en-US" altLang="ja-JP" sz="1400" dirty="0">
                  <a:latin typeface="+mn-lt"/>
                </a:endParaRPr>
              </a:p>
              <a:p>
                <a:pPr algn="ctr"/>
                <a:r>
                  <a:rPr lang="ja-JP" altLang="en-US" sz="1400" dirty="0">
                    <a:latin typeface="+mn-lt"/>
                  </a:rPr>
                  <a:t>設定画面に移行してからご使用ください。</a:t>
                </a:r>
                <a:endParaRPr lang="en-US" altLang="ja-JP" sz="1400" dirty="0">
                  <a:latin typeface="+mn-lt"/>
                </a:endParaRPr>
              </a:p>
            </p:txBody>
          </p:sp>
          <p:pic>
            <p:nvPicPr>
              <p:cNvPr id="1026" name="Picture 2" descr="https://zet-art.net/wp-content/uploads/2019/03/caution-01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76867" y="3553286"/>
                <a:ext cx="917113" cy="91711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367217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図 10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9014" y="2779155"/>
            <a:ext cx="5249289" cy="29682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事前準備 </a:t>
            </a:r>
            <a:r>
              <a:rPr lang="en-US" altLang="ja-JP" dirty="0"/>
              <a:t>- PC</a:t>
            </a:r>
            <a:r>
              <a:rPr lang="ja-JP" altLang="en-US" dirty="0"/>
              <a:t>ネットワーク設定</a:t>
            </a:r>
            <a:r>
              <a:rPr lang="en-US" altLang="ja-JP" dirty="0"/>
              <a:t>(IP</a:t>
            </a:r>
            <a:r>
              <a:rPr lang="ja-JP" altLang="en-US" dirty="0"/>
              <a:t>アドレス</a:t>
            </a:r>
            <a:r>
              <a:rPr lang="en-US" altLang="ja-JP" dirty="0"/>
              <a:t>)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829733" y="744809"/>
            <a:ext cx="72478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+mn-ea"/>
                <a:ea typeface="+mn-ea"/>
              </a:rPr>
              <a:t>PC</a:t>
            </a:r>
            <a:r>
              <a:rPr lang="ja-JP" altLang="en-US" sz="1400" dirty="0">
                <a:latin typeface="+mn-ea"/>
                <a:ea typeface="+mn-ea"/>
              </a:rPr>
              <a:t>と</a:t>
            </a:r>
            <a:r>
              <a:rPr lang="en-US" altLang="ja-JP" sz="1400" dirty="0">
                <a:latin typeface="+mn-ea"/>
                <a:ea typeface="+mn-ea"/>
              </a:rPr>
              <a:t>H410</a:t>
            </a:r>
            <a:r>
              <a:rPr lang="ja-JP" altLang="en-US" sz="1400" dirty="0">
                <a:latin typeface="+mn-ea"/>
                <a:ea typeface="+mn-ea"/>
              </a:rPr>
              <a:t>シリーズとの接続を確立するために、</a:t>
            </a:r>
            <a:r>
              <a:rPr lang="en-US" altLang="ja-JP" sz="1400" dirty="0">
                <a:latin typeface="+mn-ea"/>
                <a:ea typeface="+mn-ea"/>
              </a:rPr>
              <a:t>PC</a:t>
            </a:r>
            <a:r>
              <a:rPr lang="ja-JP" altLang="en-US" sz="1400" dirty="0">
                <a:latin typeface="+mn-ea"/>
                <a:ea typeface="+mn-ea"/>
              </a:rPr>
              <a:t>側でネットワーク設定</a:t>
            </a:r>
            <a:r>
              <a:rPr lang="en-US" altLang="ja-JP" sz="1400" dirty="0">
                <a:latin typeface="+mn-ea"/>
                <a:ea typeface="+mn-ea"/>
              </a:rPr>
              <a:t>(IP</a:t>
            </a:r>
            <a:r>
              <a:rPr lang="ja-JP" altLang="en-US" sz="1400" dirty="0">
                <a:latin typeface="+mn-ea"/>
                <a:ea typeface="+mn-ea"/>
              </a:rPr>
              <a:t>アドレス</a:t>
            </a:r>
            <a:r>
              <a:rPr lang="en-US" altLang="ja-JP" sz="1400" dirty="0">
                <a:latin typeface="+mn-ea"/>
                <a:ea typeface="+mn-ea"/>
              </a:rPr>
              <a:t>)</a:t>
            </a:r>
            <a:r>
              <a:rPr lang="ja-JP" altLang="en-US" sz="1400" dirty="0">
                <a:latin typeface="+mn-ea"/>
                <a:ea typeface="+mn-ea"/>
              </a:rPr>
              <a:t>を行います。</a:t>
            </a:r>
            <a:endParaRPr lang="en-US" altLang="ja-JP" sz="1400" dirty="0">
              <a:latin typeface="+mn-ea"/>
              <a:ea typeface="+mn-ea"/>
            </a:endParaRPr>
          </a:p>
          <a:p>
            <a:r>
              <a:rPr lang="ja-JP" altLang="en-US" sz="1400" dirty="0">
                <a:latin typeface="+mn-ea"/>
                <a:ea typeface="+mn-ea"/>
              </a:rPr>
              <a:t>（</a:t>
            </a:r>
            <a:r>
              <a:rPr lang="en-US" altLang="ja-JP" sz="1400" dirty="0">
                <a:latin typeface="+mn-ea"/>
                <a:ea typeface="+mn-ea"/>
              </a:rPr>
              <a:t>※</a:t>
            </a:r>
            <a:r>
              <a:rPr lang="ja-JP" altLang="en-US" sz="1400" dirty="0">
                <a:latin typeface="+mn-ea"/>
                <a:ea typeface="+mn-ea"/>
              </a:rPr>
              <a:t>対応</a:t>
            </a:r>
            <a:r>
              <a:rPr lang="en-US" altLang="ja-JP" sz="1400" dirty="0">
                <a:latin typeface="+mn-ea"/>
                <a:ea typeface="+mn-ea"/>
              </a:rPr>
              <a:t>OS</a:t>
            </a:r>
            <a:r>
              <a:rPr lang="ja-JP" altLang="en-US" sz="1400" dirty="0">
                <a:latin typeface="+mn-ea"/>
                <a:ea typeface="+mn-ea"/>
              </a:rPr>
              <a:t>：</a:t>
            </a:r>
            <a:r>
              <a:rPr lang="en-US" altLang="ja-JP" sz="1400" dirty="0">
                <a:latin typeface="+mn-ea"/>
                <a:ea typeface="+mn-ea"/>
              </a:rPr>
              <a:t>Windows10</a:t>
            </a:r>
            <a:r>
              <a:rPr lang="ja-JP" altLang="en-US" sz="1400" dirty="0">
                <a:latin typeface="+mn-ea"/>
                <a:ea typeface="+mn-ea"/>
              </a:rPr>
              <a:t>）</a:t>
            </a:r>
            <a:endParaRPr lang="en-US" altLang="ja-JP" sz="1400" dirty="0">
              <a:latin typeface="+mn-ea"/>
              <a:ea typeface="+mn-ea"/>
            </a:endParaRPr>
          </a:p>
        </p:txBody>
      </p:sp>
      <p:grpSp>
        <p:nvGrpSpPr>
          <p:cNvPr id="1040" name="グループ化 1039"/>
          <p:cNvGrpSpPr/>
          <p:nvPr/>
        </p:nvGrpSpPr>
        <p:grpSpPr>
          <a:xfrm>
            <a:off x="946914" y="1477144"/>
            <a:ext cx="7111259" cy="1084233"/>
            <a:chOff x="946914" y="1172994"/>
            <a:chExt cx="7111259" cy="1084233"/>
          </a:xfrm>
        </p:grpSpPr>
        <p:graphicFrame>
          <p:nvGraphicFramePr>
            <p:cNvPr id="16" name="オブジェクト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16240437"/>
                </p:ext>
              </p:extLst>
            </p:nvPr>
          </p:nvGraphicFramePr>
          <p:xfrm>
            <a:off x="946914" y="1197165"/>
            <a:ext cx="1440000" cy="10426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8" name="ビットマップ イメージ" r:id="rId5" imgW="2409524" imgH="1743318" progId="Paint.Picture">
                    <p:embed/>
                  </p:oleObj>
                </mc:Choice>
                <mc:Fallback>
                  <p:oleObj name="ビットマップ イメージ" r:id="rId5" imgW="2409524" imgH="1743318" progId="Paint.Picture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46914" y="1197165"/>
                          <a:ext cx="1440000" cy="10426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027" name="図 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3639" y="1172994"/>
              <a:ext cx="770649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2398" y="1177227"/>
              <a:ext cx="1355775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2" name="直線コネクタ 21"/>
            <p:cNvCxnSpPr>
              <a:stCxn id="16" idx="3"/>
              <a:endCxn id="1027" idx="1"/>
            </p:cNvCxnSpPr>
            <p:nvPr/>
          </p:nvCxnSpPr>
          <p:spPr>
            <a:xfrm flipV="1">
              <a:off x="2386914" y="1712994"/>
              <a:ext cx="1596725" cy="5493"/>
            </a:xfrm>
            <a:prstGeom prst="line">
              <a:avLst/>
            </a:prstGeom>
            <a:ln w="12700">
              <a:solidFill>
                <a:srgbClr val="0066FF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>
              <a:stCxn id="1027" idx="3"/>
            </p:cNvCxnSpPr>
            <p:nvPr/>
          </p:nvCxnSpPr>
          <p:spPr>
            <a:xfrm>
              <a:off x="4754288" y="1712994"/>
              <a:ext cx="1855519" cy="0"/>
            </a:xfrm>
            <a:prstGeom prst="line">
              <a:avLst/>
            </a:prstGeom>
            <a:ln w="12700">
              <a:solidFill>
                <a:srgbClr val="0066FF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正方形/長方形 42"/>
            <p:cNvSpPr/>
            <p:nvPr/>
          </p:nvSpPr>
          <p:spPr>
            <a:xfrm>
              <a:off x="2542239" y="1435995"/>
              <a:ext cx="128607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dirty="0">
                  <a:latin typeface="+mn-ea"/>
                  <a:ea typeface="+mn-ea"/>
                </a:rPr>
                <a:t>Ethernet</a:t>
              </a:r>
              <a:r>
                <a:rPr lang="ja-JP" altLang="en-US" sz="1200" dirty="0">
                  <a:latin typeface="+mn-ea"/>
                  <a:ea typeface="+mn-ea"/>
                </a:rPr>
                <a:t>ケーブル</a:t>
              </a:r>
              <a:endParaRPr lang="en-US" altLang="ja-JP" sz="1200" dirty="0">
                <a:latin typeface="+mn-ea"/>
                <a:ea typeface="+mn-ea"/>
              </a:endParaRP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5039010" y="1435995"/>
              <a:ext cx="128607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200" dirty="0">
                  <a:latin typeface="+mn-ea"/>
                  <a:ea typeface="+mn-ea"/>
                </a:rPr>
                <a:t>モニタケーブル</a:t>
              </a:r>
              <a:endParaRPr lang="en-US" altLang="ja-JP" sz="1200" dirty="0">
                <a:latin typeface="+mn-ea"/>
                <a:ea typeface="+mn-ea"/>
              </a:endParaRPr>
            </a:p>
          </p:txBody>
        </p:sp>
      </p:grpSp>
      <p:sp>
        <p:nvSpPr>
          <p:cNvPr id="54" name="正方形/長方形 53"/>
          <p:cNvSpPr/>
          <p:nvPr/>
        </p:nvSpPr>
        <p:spPr>
          <a:xfrm>
            <a:off x="1023877" y="5802352"/>
            <a:ext cx="792347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</a:rPr>
              <a:t>ハードウェア接続が完了したら、</a:t>
            </a:r>
            <a:r>
              <a:rPr lang="en-US" altLang="ja-JP" sz="1400" dirty="0">
                <a:latin typeface="+mn-ea"/>
              </a:rPr>
              <a:t>[</a:t>
            </a:r>
            <a:r>
              <a:rPr lang="ja-JP" altLang="en-US" sz="1400" dirty="0">
                <a:latin typeface="+mn-ea"/>
              </a:rPr>
              <a:t>コントロールパネル</a:t>
            </a:r>
            <a:r>
              <a:rPr lang="en-US" altLang="ja-JP" sz="1400" dirty="0">
                <a:latin typeface="+mn-ea"/>
              </a:rPr>
              <a:t>]</a:t>
            </a:r>
            <a:r>
              <a:rPr lang="ja-JP" altLang="en-US" sz="1400" dirty="0">
                <a:latin typeface="+mn-ea"/>
              </a:rPr>
              <a:t>→</a:t>
            </a:r>
            <a:r>
              <a:rPr lang="en-US" altLang="ja-JP" sz="1400" dirty="0">
                <a:latin typeface="+mn-ea"/>
              </a:rPr>
              <a:t>[</a:t>
            </a:r>
            <a:r>
              <a:rPr lang="ja-JP" altLang="en-US" sz="1400" dirty="0">
                <a:latin typeface="+mn-ea"/>
              </a:rPr>
              <a:t>ネットワークとインターネット</a:t>
            </a:r>
            <a:r>
              <a:rPr lang="en-US" altLang="ja-JP" sz="1400" dirty="0">
                <a:latin typeface="+mn-ea"/>
              </a:rPr>
              <a:t>]</a:t>
            </a:r>
            <a:r>
              <a:rPr lang="ja-JP" altLang="en-US" sz="1400" dirty="0">
                <a:latin typeface="+mn-ea"/>
              </a:rPr>
              <a:t>→</a:t>
            </a:r>
            <a:r>
              <a:rPr lang="en-US" altLang="ja-JP" sz="1400" dirty="0">
                <a:latin typeface="+mn-ea"/>
              </a:rPr>
              <a:t>[</a:t>
            </a:r>
            <a:r>
              <a:rPr lang="ja-JP" altLang="en-US" sz="1400" dirty="0">
                <a:latin typeface="+mn-ea"/>
              </a:rPr>
              <a:t>ネットワークと共有センター</a:t>
            </a:r>
            <a:r>
              <a:rPr lang="en-US" altLang="ja-JP" sz="1400" dirty="0">
                <a:latin typeface="+mn-ea"/>
              </a:rPr>
              <a:t>]</a:t>
            </a:r>
            <a:r>
              <a:rPr lang="ja-JP" altLang="en-US" sz="1400" dirty="0">
                <a:latin typeface="+mn-ea"/>
              </a:rPr>
              <a:t>に移動します。</a:t>
            </a:r>
            <a:endParaRPr lang="en-US" altLang="ja-JP" sz="1400" dirty="0"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「イーサネット」を押下します。</a:t>
            </a:r>
            <a:endParaRPr lang="en-US" altLang="ja-JP" sz="1400" dirty="0">
              <a:latin typeface="+mn-ea"/>
              <a:ea typeface="+mn-ea"/>
            </a:endParaRPr>
          </a:p>
        </p:txBody>
      </p:sp>
      <p:sp>
        <p:nvSpPr>
          <p:cNvPr id="55" name="テキスト ボックス 54"/>
          <p:cNvSpPr txBox="1"/>
          <p:nvPr/>
        </p:nvSpPr>
        <p:spPr bwMode="auto">
          <a:xfrm>
            <a:off x="3954078" y="3756926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041" name="円/楕円 1040"/>
          <p:cNvSpPr/>
          <p:nvPr/>
        </p:nvSpPr>
        <p:spPr>
          <a:xfrm>
            <a:off x="829733" y="1346469"/>
            <a:ext cx="1712505" cy="1280275"/>
          </a:xfrm>
          <a:prstGeom prst="ellipse">
            <a:avLst/>
          </a:prstGeom>
          <a:solidFill>
            <a:srgbClr val="FFC000">
              <a:alpha val="8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1023877" y="1338644"/>
            <a:ext cx="12860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dirty="0">
                <a:solidFill>
                  <a:srgbClr val="FF0000"/>
                </a:solidFill>
                <a:latin typeface="+mn-ea"/>
                <a:ea typeface="+mn-ea"/>
              </a:rPr>
              <a:t>ネットワーク</a:t>
            </a:r>
            <a:r>
              <a:rPr lang="ja-JP" altLang="en-US" sz="1200" dirty="0">
                <a:solidFill>
                  <a:srgbClr val="FF0000"/>
                </a:solidFill>
                <a:latin typeface="+mn-ea"/>
                <a:ea typeface="+mn-ea"/>
              </a:rPr>
              <a:t>設定</a:t>
            </a:r>
            <a:endParaRPr lang="en-US" altLang="ja-JP" sz="1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4657530" y="3859925"/>
            <a:ext cx="567267" cy="13755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/>
          <p:cNvSpPr txBox="1"/>
          <p:nvPr/>
        </p:nvSpPr>
        <p:spPr bwMode="auto">
          <a:xfrm>
            <a:off x="2595504" y="2626744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51137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事前準備 </a:t>
            </a:r>
            <a:r>
              <a:rPr lang="en-US" altLang="ja-JP" dirty="0"/>
              <a:t>- PC</a:t>
            </a:r>
            <a:r>
              <a:rPr lang="ja-JP" altLang="en-US" dirty="0"/>
              <a:t>ネットワーク設定</a:t>
            </a:r>
            <a:r>
              <a:rPr lang="en-US" altLang="ja-JP" dirty="0"/>
              <a:t>(IP</a:t>
            </a:r>
            <a:r>
              <a:rPr lang="ja-JP" altLang="en-US" dirty="0"/>
              <a:t>アドレス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126" y="807353"/>
            <a:ext cx="3101975" cy="3772473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059" y="807353"/>
            <a:ext cx="2889130" cy="3772473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713787" y="3904585"/>
            <a:ext cx="801746" cy="22714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4851716" y="2170001"/>
            <a:ext cx="2055970" cy="16362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 bwMode="auto">
          <a:xfrm>
            <a:off x="470582" y="3578027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8" name="テキスト ボックス 17"/>
          <p:cNvSpPr txBox="1"/>
          <p:nvPr/>
        </p:nvSpPr>
        <p:spPr bwMode="auto">
          <a:xfrm>
            <a:off x="4505782" y="1902527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1" name="テキスト ボックス 20"/>
          <p:cNvSpPr txBox="1"/>
          <p:nvPr/>
        </p:nvSpPr>
        <p:spPr bwMode="auto">
          <a:xfrm>
            <a:off x="6151832" y="2892322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③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518998" y="4906384"/>
            <a:ext cx="792347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</a:rPr>
              <a:t>「プロパティ」を押下します。</a:t>
            </a:r>
            <a:endParaRPr lang="en-US" altLang="ja-JP" sz="1400" dirty="0"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「インターネット プロトコルバージョン</a:t>
            </a:r>
            <a:r>
              <a:rPr lang="en-US" altLang="ja-JP" sz="1400" dirty="0">
                <a:latin typeface="+mn-ea"/>
                <a:ea typeface="+mn-ea"/>
              </a:rPr>
              <a:t>4(TCP/IPv4)</a:t>
            </a:r>
            <a:r>
              <a:rPr lang="ja-JP" altLang="en-US" sz="1400" dirty="0">
                <a:latin typeface="+mn-ea"/>
                <a:ea typeface="+mn-ea"/>
              </a:rPr>
              <a:t>」にチェックが入っていることを確認し、選択します。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</a:rPr>
              <a:t>「プロパティ</a:t>
            </a:r>
            <a:r>
              <a:rPr lang="en-US" altLang="ja-JP" sz="1400" dirty="0">
                <a:latin typeface="+mn-ea"/>
              </a:rPr>
              <a:t>(R)</a:t>
            </a:r>
            <a:r>
              <a:rPr lang="ja-JP" altLang="en-US" sz="1400" dirty="0">
                <a:latin typeface="+mn-ea"/>
              </a:rPr>
              <a:t>」を押下します。</a:t>
            </a:r>
            <a:endParaRPr lang="en-US" altLang="ja-JP" sz="1400" dirty="0">
              <a:latin typeface="+mn-ea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6515787" y="3143920"/>
            <a:ext cx="807880" cy="23116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1268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事前準備 </a:t>
            </a:r>
            <a:r>
              <a:rPr lang="en-US" altLang="ja-JP" dirty="0"/>
              <a:t>- PC</a:t>
            </a:r>
            <a:r>
              <a:rPr lang="ja-JP" altLang="en-US" dirty="0"/>
              <a:t>ネットワーク設定</a:t>
            </a:r>
            <a:r>
              <a:rPr lang="en-US" altLang="ja-JP" dirty="0"/>
              <a:t>(IP</a:t>
            </a:r>
            <a:r>
              <a:rPr lang="ja-JP" altLang="en-US" dirty="0"/>
              <a:t>アドレス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643" y="780205"/>
            <a:ext cx="3224481" cy="3592002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2081747" y="2086640"/>
            <a:ext cx="1118652" cy="65926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2262715" y="4090436"/>
            <a:ext cx="737659" cy="23391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 bwMode="auto">
          <a:xfrm>
            <a:off x="273366" y="1848719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2" name="テキスト ボックス 21"/>
          <p:cNvSpPr txBox="1"/>
          <p:nvPr/>
        </p:nvSpPr>
        <p:spPr bwMode="auto">
          <a:xfrm>
            <a:off x="1697279" y="3157461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④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50825" y="4529716"/>
            <a:ext cx="864235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</a:rPr>
              <a:t>「次の</a:t>
            </a:r>
            <a:r>
              <a:rPr lang="en-US" altLang="ja-JP" sz="1400" dirty="0">
                <a:latin typeface="+mn-ea"/>
              </a:rPr>
              <a:t>IP</a:t>
            </a:r>
            <a:r>
              <a:rPr lang="ja-JP" altLang="en-US" sz="1400" dirty="0">
                <a:latin typeface="+mn-ea"/>
              </a:rPr>
              <a:t>アドレスを使う</a:t>
            </a:r>
            <a:r>
              <a:rPr lang="en-US" altLang="ja-JP" sz="1400" dirty="0">
                <a:latin typeface="+mn-ea"/>
              </a:rPr>
              <a:t>(S)</a:t>
            </a:r>
            <a:r>
              <a:rPr lang="ja-JP" altLang="en-US" sz="1400" dirty="0">
                <a:latin typeface="+mn-ea"/>
              </a:rPr>
              <a:t>」をチェックします。</a:t>
            </a:r>
            <a:endParaRPr lang="en-US" altLang="ja-JP" sz="1400" dirty="0"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「</a:t>
            </a:r>
            <a:r>
              <a:rPr lang="en-US" altLang="ja-JP" sz="1400" dirty="0">
                <a:latin typeface="+mn-ea"/>
                <a:ea typeface="+mn-ea"/>
              </a:rPr>
              <a:t>IP </a:t>
            </a:r>
            <a:r>
              <a:rPr lang="ja-JP" altLang="en-US" sz="1400" dirty="0">
                <a:latin typeface="+mn-ea"/>
                <a:ea typeface="+mn-ea"/>
              </a:rPr>
              <a:t>アドレス</a:t>
            </a:r>
            <a:r>
              <a:rPr lang="en-US" altLang="ja-JP" sz="1400" dirty="0">
                <a:latin typeface="+mn-ea"/>
                <a:ea typeface="+mn-ea"/>
              </a:rPr>
              <a:t>(I)</a:t>
            </a:r>
            <a:r>
              <a:rPr lang="ja-JP" altLang="en-US" sz="1400" dirty="0">
                <a:latin typeface="+mn-ea"/>
                <a:ea typeface="+mn-ea"/>
              </a:rPr>
              <a:t>」、「サブネット マスク</a:t>
            </a:r>
            <a:r>
              <a:rPr lang="en-US" altLang="ja-JP" sz="1400" dirty="0">
                <a:latin typeface="+mn-ea"/>
                <a:ea typeface="+mn-ea"/>
              </a:rPr>
              <a:t>(U)</a:t>
            </a:r>
            <a:r>
              <a:rPr lang="ja-JP" altLang="en-US" sz="1400" dirty="0">
                <a:latin typeface="+mn-ea"/>
                <a:ea typeface="+mn-ea"/>
              </a:rPr>
              <a:t>」、「デフォルト ゲートウェイ</a:t>
            </a:r>
            <a:r>
              <a:rPr lang="en-US" altLang="ja-JP" sz="1400" dirty="0">
                <a:latin typeface="+mn-ea"/>
                <a:ea typeface="+mn-ea"/>
              </a:rPr>
              <a:t>(D)</a:t>
            </a:r>
            <a:r>
              <a:rPr lang="ja-JP" altLang="en-US" sz="1400" dirty="0">
                <a:latin typeface="+mn-ea"/>
                <a:ea typeface="+mn-ea"/>
              </a:rPr>
              <a:t>」を上記</a:t>
            </a:r>
            <a:r>
              <a:rPr lang="en-US" altLang="ja-JP" sz="1400" dirty="0">
                <a:solidFill>
                  <a:srgbClr val="FF0000"/>
                </a:solidFill>
                <a:latin typeface="+mn-ea"/>
                <a:ea typeface="+mn-ea"/>
              </a:rPr>
              <a:t>[</a:t>
            </a:r>
            <a:r>
              <a:rPr lang="ja-JP" altLang="en-US" sz="1400" dirty="0">
                <a:solidFill>
                  <a:srgbClr val="FF0000"/>
                </a:solidFill>
                <a:latin typeface="+mn-ea"/>
                <a:ea typeface="+mn-ea"/>
              </a:rPr>
              <a:t>設定例</a:t>
            </a:r>
            <a:r>
              <a:rPr lang="en-US" altLang="ja-JP" sz="1400" dirty="0">
                <a:solidFill>
                  <a:srgbClr val="FF0000"/>
                </a:solidFill>
                <a:latin typeface="+mn-ea"/>
                <a:ea typeface="+mn-ea"/>
              </a:rPr>
              <a:t>]</a:t>
            </a:r>
            <a:r>
              <a:rPr lang="ja-JP" altLang="en-US" sz="1400" dirty="0">
                <a:latin typeface="+mn-ea"/>
                <a:ea typeface="+mn-ea"/>
              </a:rPr>
              <a:t>を参考に入力します。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「次の</a:t>
            </a:r>
            <a:r>
              <a:rPr lang="en-US" altLang="ja-JP" sz="1400" dirty="0">
                <a:latin typeface="+mn-ea"/>
                <a:ea typeface="+mn-ea"/>
              </a:rPr>
              <a:t>DNS</a:t>
            </a:r>
            <a:r>
              <a:rPr lang="ja-JP" altLang="en-US" sz="1400" dirty="0">
                <a:latin typeface="+mn-ea"/>
                <a:ea typeface="+mn-ea"/>
              </a:rPr>
              <a:t>サーバーのアドレスを使う</a:t>
            </a:r>
            <a:r>
              <a:rPr lang="en-US" altLang="ja-JP" sz="1400" dirty="0">
                <a:latin typeface="+mn-ea"/>
                <a:ea typeface="+mn-ea"/>
              </a:rPr>
              <a:t>(E)</a:t>
            </a:r>
            <a:r>
              <a:rPr lang="ja-JP" altLang="en-US" sz="1400" dirty="0">
                <a:latin typeface="+mn-ea"/>
                <a:ea typeface="+mn-ea"/>
              </a:rPr>
              <a:t>」をチェックします。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「優先　</a:t>
            </a:r>
            <a:r>
              <a:rPr lang="en-US" altLang="ja-JP" sz="1400" dirty="0">
                <a:latin typeface="+mn-ea"/>
                <a:ea typeface="+mn-ea"/>
              </a:rPr>
              <a:t>DNS</a:t>
            </a:r>
            <a:r>
              <a:rPr lang="ja-JP" altLang="en-US" sz="1400" dirty="0">
                <a:latin typeface="+mn-ea"/>
                <a:ea typeface="+mn-ea"/>
              </a:rPr>
              <a:t>サーバー</a:t>
            </a:r>
            <a:r>
              <a:rPr lang="en-US" altLang="ja-JP" sz="1400" dirty="0">
                <a:latin typeface="+mn-ea"/>
                <a:ea typeface="+mn-ea"/>
              </a:rPr>
              <a:t>(P)</a:t>
            </a:r>
            <a:r>
              <a:rPr lang="ja-JP" altLang="en-US" sz="1400" dirty="0">
                <a:latin typeface="+mn-ea"/>
                <a:ea typeface="+mn-ea"/>
              </a:rPr>
              <a:t>」、「代替 </a:t>
            </a:r>
            <a:r>
              <a:rPr lang="en-US" altLang="ja-JP" sz="1400" dirty="0">
                <a:latin typeface="+mn-ea"/>
                <a:ea typeface="+mn-ea"/>
              </a:rPr>
              <a:t>DNS</a:t>
            </a:r>
            <a:r>
              <a:rPr lang="ja-JP" altLang="en-US" sz="1400" dirty="0">
                <a:latin typeface="+mn-ea"/>
                <a:ea typeface="+mn-ea"/>
              </a:rPr>
              <a:t>サーバー</a:t>
            </a:r>
            <a:r>
              <a:rPr lang="en-US" altLang="ja-JP" sz="1400" dirty="0">
                <a:latin typeface="+mn-ea"/>
                <a:ea typeface="+mn-ea"/>
              </a:rPr>
              <a:t>(A)</a:t>
            </a:r>
            <a:r>
              <a:rPr lang="ja-JP" altLang="en-US" sz="1400" dirty="0">
                <a:latin typeface="+mn-ea"/>
                <a:ea typeface="+mn-ea"/>
              </a:rPr>
              <a:t>」は入力不要です。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「</a:t>
            </a:r>
            <a:r>
              <a:rPr lang="en-US" altLang="ja-JP" sz="1400" dirty="0">
                <a:latin typeface="+mn-ea"/>
                <a:ea typeface="+mn-ea"/>
              </a:rPr>
              <a:t>OK</a:t>
            </a:r>
            <a:r>
              <a:rPr lang="ja-JP" altLang="en-US" sz="1400" dirty="0">
                <a:latin typeface="+mn-ea"/>
                <a:ea typeface="+mn-ea"/>
              </a:rPr>
              <a:t>」を押下して</a:t>
            </a:r>
            <a:r>
              <a:rPr lang="en-US" altLang="ja-JP" sz="1400" dirty="0">
                <a:latin typeface="+mn-ea"/>
                <a:ea typeface="+mn-ea"/>
              </a:rPr>
              <a:t>IP</a:t>
            </a:r>
            <a:r>
              <a:rPr lang="ja-JP" altLang="en-US" sz="1400" dirty="0">
                <a:latin typeface="+mn-ea"/>
                <a:ea typeface="+mn-ea"/>
              </a:rPr>
              <a:t>アドレスの設定を完了させます。</a:t>
            </a:r>
            <a:endParaRPr lang="en-US" altLang="ja-JP" sz="1400" dirty="0">
              <a:latin typeface="+mn-ea"/>
              <a:ea typeface="+mn-ea"/>
            </a:endParaRPr>
          </a:p>
        </p:txBody>
      </p:sp>
      <p:sp>
        <p:nvSpPr>
          <p:cNvPr id="10" name="テキスト ボックス 9"/>
          <p:cNvSpPr txBox="1"/>
          <p:nvPr/>
        </p:nvSpPr>
        <p:spPr bwMode="auto">
          <a:xfrm>
            <a:off x="1697279" y="1968833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2081747" y="3144597"/>
            <a:ext cx="1118651" cy="49095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 bwMode="auto">
          <a:xfrm>
            <a:off x="273366" y="2932433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③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7" name="テキスト ボックス 16"/>
          <p:cNvSpPr txBox="1"/>
          <p:nvPr/>
        </p:nvSpPr>
        <p:spPr bwMode="auto">
          <a:xfrm>
            <a:off x="1866556" y="3895752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⑤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3956049" y="1076281"/>
            <a:ext cx="4937125" cy="98488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rgbClr val="FF0000"/>
                </a:solidFill>
                <a:latin typeface="+mn-ea"/>
                <a:ea typeface="+mn-ea"/>
              </a:rPr>
              <a:t>[</a:t>
            </a:r>
            <a:r>
              <a:rPr lang="ja-JP" altLang="en-US" sz="1600" dirty="0">
                <a:solidFill>
                  <a:srgbClr val="FF0000"/>
                </a:solidFill>
                <a:latin typeface="+mn-ea"/>
                <a:ea typeface="+mn-ea"/>
              </a:rPr>
              <a:t>設定例</a:t>
            </a:r>
            <a:r>
              <a:rPr lang="en-US" altLang="ja-JP" sz="1600" dirty="0">
                <a:solidFill>
                  <a:srgbClr val="FF0000"/>
                </a:solidFill>
                <a:latin typeface="+mn-ea"/>
                <a:ea typeface="+mn-ea"/>
              </a:rPr>
              <a:t>]</a:t>
            </a:r>
            <a:endParaRPr lang="en-US" altLang="ja-JP" sz="1400" dirty="0">
              <a:solidFill>
                <a:srgbClr val="FF0000"/>
              </a:solidFill>
              <a:latin typeface="+mn-ea"/>
              <a:ea typeface="+mn-ea"/>
            </a:endParaRPr>
          </a:p>
          <a:p>
            <a:r>
              <a:rPr lang="ja-JP" altLang="en-US" sz="1400" dirty="0">
                <a:latin typeface="+mn-ea"/>
                <a:ea typeface="+mn-ea"/>
              </a:rPr>
              <a:t> </a:t>
            </a:r>
            <a:r>
              <a:rPr lang="en-US" altLang="ja-JP" sz="1400" dirty="0">
                <a:latin typeface="+mn-ea"/>
                <a:ea typeface="+mn-ea"/>
              </a:rPr>
              <a:t>IP</a:t>
            </a:r>
            <a:r>
              <a:rPr lang="ja-JP" altLang="en-US" sz="1400" dirty="0">
                <a:latin typeface="+mn-ea"/>
                <a:ea typeface="+mn-ea"/>
              </a:rPr>
              <a:t>アドレス</a:t>
            </a:r>
            <a:r>
              <a:rPr lang="en-US" altLang="ja-JP" sz="1400" dirty="0">
                <a:latin typeface="+mn-ea"/>
                <a:ea typeface="+mn-ea"/>
              </a:rPr>
              <a:t>(I)</a:t>
            </a:r>
            <a:r>
              <a:rPr lang="ja-JP" altLang="en-US" sz="1400" dirty="0">
                <a:latin typeface="+mn-ea"/>
                <a:ea typeface="+mn-ea"/>
              </a:rPr>
              <a:t>：              </a:t>
            </a:r>
            <a:r>
              <a:rPr lang="en-US" altLang="ja-JP" sz="1400" dirty="0">
                <a:latin typeface="+mn-ea"/>
                <a:ea typeface="+mn-ea"/>
              </a:rPr>
              <a:t>192.168.0.99</a:t>
            </a:r>
          </a:p>
          <a:p>
            <a:r>
              <a:rPr lang="ja-JP" altLang="en-US" sz="1400" dirty="0">
                <a:latin typeface="+mn-ea"/>
                <a:ea typeface="+mn-ea"/>
              </a:rPr>
              <a:t> サブネット マスク</a:t>
            </a:r>
            <a:r>
              <a:rPr lang="en-US" altLang="ja-JP" sz="1400" dirty="0">
                <a:latin typeface="+mn-ea"/>
                <a:ea typeface="+mn-ea"/>
              </a:rPr>
              <a:t>(U)</a:t>
            </a:r>
            <a:r>
              <a:rPr lang="ja-JP" altLang="en-US" sz="1400" dirty="0">
                <a:latin typeface="+mn-ea"/>
                <a:ea typeface="+mn-ea"/>
              </a:rPr>
              <a:t>：     </a:t>
            </a:r>
            <a:r>
              <a:rPr lang="en-US" altLang="ja-JP" sz="1400" dirty="0">
                <a:latin typeface="+mn-ea"/>
                <a:ea typeface="+mn-ea"/>
              </a:rPr>
              <a:t>255.255.255.0</a:t>
            </a:r>
          </a:p>
          <a:p>
            <a:r>
              <a:rPr lang="ja-JP" altLang="en-US" sz="1400" dirty="0">
                <a:latin typeface="+mn-ea"/>
                <a:ea typeface="+mn-ea"/>
              </a:rPr>
              <a:t> デフォルトゲートウェイ</a:t>
            </a:r>
            <a:r>
              <a:rPr lang="en-US" altLang="ja-JP" sz="1400" dirty="0">
                <a:latin typeface="+mn-ea"/>
                <a:ea typeface="+mn-ea"/>
              </a:rPr>
              <a:t>(D)</a:t>
            </a:r>
            <a:r>
              <a:rPr lang="ja-JP" altLang="en-US" sz="1400" dirty="0">
                <a:latin typeface="+mn-ea"/>
                <a:ea typeface="+mn-ea"/>
              </a:rPr>
              <a:t>：空欄</a:t>
            </a:r>
            <a:endParaRPr lang="en-US" altLang="ja-JP" sz="14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25215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671" y="3130121"/>
            <a:ext cx="3517292" cy="2663831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         事前準備 </a:t>
            </a:r>
            <a:r>
              <a:rPr lang="en-US" altLang="ja-JP" dirty="0"/>
              <a:t>- H410</a:t>
            </a:r>
            <a:r>
              <a:rPr lang="ja-JP" altLang="en-US" dirty="0"/>
              <a:t>シリーズ システム設定</a:t>
            </a:r>
            <a:r>
              <a:rPr lang="en-US" altLang="ja-JP" dirty="0"/>
              <a:t>(IP</a:t>
            </a:r>
            <a:r>
              <a:rPr lang="ja-JP" altLang="en-US" dirty="0"/>
              <a:t>アドレス</a:t>
            </a:r>
            <a:r>
              <a:rPr lang="en-US" altLang="ja-JP" dirty="0"/>
              <a:t>)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421937" y="801547"/>
            <a:ext cx="806344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+mn-ea"/>
                <a:ea typeface="+mn-ea"/>
              </a:rPr>
              <a:t>PC</a:t>
            </a:r>
            <a:r>
              <a:rPr lang="ja-JP" altLang="en-US" sz="1400" dirty="0">
                <a:latin typeface="+mn-ea"/>
                <a:ea typeface="+mn-ea"/>
              </a:rPr>
              <a:t>と</a:t>
            </a:r>
            <a:r>
              <a:rPr lang="en-US" altLang="ja-JP" sz="1400" dirty="0">
                <a:latin typeface="+mn-ea"/>
                <a:ea typeface="+mn-ea"/>
              </a:rPr>
              <a:t>H410</a:t>
            </a:r>
            <a:r>
              <a:rPr lang="ja-JP" altLang="en-US" sz="1400" dirty="0">
                <a:latin typeface="+mn-ea"/>
                <a:ea typeface="+mn-ea"/>
              </a:rPr>
              <a:t>シリーズとの接続を確立するために、</a:t>
            </a:r>
            <a:r>
              <a:rPr lang="en-US" altLang="ja-JP" sz="1400" dirty="0">
                <a:latin typeface="+mn-ea"/>
                <a:ea typeface="+mn-ea"/>
              </a:rPr>
              <a:t>H410</a:t>
            </a:r>
            <a:r>
              <a:rPr lang="ja-JP" altLang="en-US" sz="1400" dirty="0">
                <a:latin typeface="+mn-ea"/>
                <a:ea typeface="+mn-ea"/>
              </a:rPr>
              <a:t>シリーズ側で</a:t>
            </a:r>
            <a:r>
              <a:rPr lang="en-US" altLang="ja-JP" sz="1400" dirty="0">
                <a:latin typeface="+mn-ea"/>
                <a:ea typeface="+mn-ea"/>
              </a:rPr>
              <a:t>Ethernet</a:t>
            </a:r>
            <a:r>
              <a:rPr lang="ja-JP" altLang="en-US" sz="1400" dirty="0">
                <a:latin typeface="+mn-ea"/>
                <a:ea typeface="+mn-ea"/>
              </a:rPr>
              <a:t>設定</a:t>
            </a:r>
            <a:r>
              <a:rPr lang="en-US" altLang="ja-JP" sz="1400" dirty="0">
                <a:latin typeface="+mn-ea"/>
                <a:ea typeface="+mn-ea"/>
              </a:rPr>
              <a:t>(IP</a:t>
            </a:r>
            <a:r>
              <a:rPr lang="ja-JP" altLang="en-US" sz="1400" dirty="0">
                <a:latin typeface="+mn-ea"/>
                <a:ea typeface="+mn-ea"/>
              </a:rPr>
              <a:t>アドレス</a:t>
            </a:r>
            <a:r>
              <a:rPr lang="en-US" altLang="ja-JP" sz="1400" dirty="0">
                <a:latin typeface="+mn-ea"/>
                <a:ea typeface="+mn-ea"/>
              </a:rPr>
              <a:t>)</a:t>
            </a:r>
            <a:r>
              <a:rPr lang="ja-JP" altLang="en-US" sz="1400" dirty="0">
                <a:latin typeface="+mn-ea"/>
                <a:ea typeface="+mn-ea"/>
              </a:rPr>
              <a:t>を行います。</a:t>
            </a:r>
            <a:endParaRPr lang="en-US" altLang="ja-JP" sz="1400" dirty="0">
              <a:latin typeface="+mn-ea"/>
              <a:ea typeface="+mn-ea"/>
            </a:endParaRPr>
          </a:p>
        </p:txBody>
      </p:sp>
      <p:grpSp>
        <p:nvGrpSpPr>
          <p:cNvPr id="1040" name="グループ化 1039"/>
          <p:cNvGrpSpPr/>
          <p:nvPr/>
        </p:nvGrpSpPr>
        <p:grpSpPr>
          <a:xfrm>
            <a:off x="851671" y="1540688"/>
            <a:ext cx="7111259" cy="1084233"/>
            <a:chOff x="946914" y="1172994"/>
            <a:chExt cx="7111259" cy="1084233"/>
          </a:xfrm>
        </p:grpSpPr>
        <p:graphicFrame>
          <p:nvGraphicFramePr>
            <p:cNvPr id="16" name="オブジェクト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16240437"/>
                </p:ext>
              </p:extLst>
            </p:nvPr>
          </p:nvGraphicFramePr>
          <p:xfrm>
            <a:off x="946914" y="1197165"/>
            <a:ext cx="1440000" cy="10426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02" name="ビットマップ イメージ" r:id="rId5" imgW="2409524" imgH="1743318" progId="Paint.Picture">
                    <p:embed/>
                  </p:oleObj>
                </mc:Choice>
                <mc:Fallback>
                  <p:oleObj name="ビットマップ イメージ" r:id="rId5" imgW="2409524" imgH="1743318" progId="Paint.Picture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46914" y="1197165"/>
                          <a:ext cx="1440000" cy="10426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027" name="図 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3639" y="1172994"/>
              <a:ext cx="770649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2398" y="1177227"/>
              <a:ext cx="1355775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2" name="直線コネクタ 21"/>
            <p:cNvCxnSpPr>
              <a:stCxn id="16" idx="3"/>
              <a:endCxn id="1027" idx="1"/>
            </p:cNvCxnSpPr>
            <p:nvPr/>
          </p:nvCxnSpPr>
          <p:spPr>
            <a:xfrm flipV="1">
              <a:off x="2386914" y="1712994"/>
              <a:ext cx="1596725" cy="5493"/>
            </a:xfrm>
            <a:prstGeom prst="line">
              <a:avLst/>
            </a:prstGeom>
            <a:ln w="12700">
              <a:solidFill>
                <a:srgbClr val="0066FF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>
              <a:stCxn id="1027" idx="3"/>
            </p:cNvCxnSpPr>
            <p:nvPr/>
          </p:nvCxnSpPr>
          <p:spPr>
            <a:xfrm>
              <a:off x="4754288" y="1712994"/>
              <a:ext cx="1855519" cy="0"/>
            </a:xfrm>
            <a:prstGeom prst="line">
              <a:avLst/>
            </a:prstGeom>
            <a:ln w="12700">
              <a:solidFill>
                <a:srgbClr val="0066FF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正方形/長方形 42"/>
            <p:cNvSpPr/>
            <p:nvPr/>
          </p:nvSpPr>
          <p:spPr>
            <a:xfrm>
              <a:off x="2542239" y="1435995"/>
              <a:ext cx="128607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dirty="0">
                  <a:latin typeface="+mn-ea"/>
                  <a:ea typeface="+mn-ea"/>
                </a:rPr>
                <a:t>Ethernet</a:t>
              </a:r>
              <a:r>
                <a:rPr lang="ja-JP" altLang="en-US" sz="1200" dirty="0">
                  <a:latin typeface="+mn-ea"/>
                  <a:ea typeface="+mn-ea"/>
                </a:rPr>
                <a:t>ケーブル</a:t>
              </a:r>
              <a:endParaRPr lang="en-US" altLang="ja-JP" sz="1200" dirty="0">
                <a:latin typeface="+mn-ea"/>
                <a:ea typeface="+mn-ea"/>
              </a:endParaRP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5039010" y="1435995"/>
              <a:ext cx="128607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ja-JP" altLang="en-US" sz="1200" dirty="0">
                  <a:latin typeface="+mn-ea"/>
                  <a:ea typeface="+mn-ea"/>
                </a:rPr>
                <a:t>モニタケーブル</a:t>
              </a:r>
              <a:endParaRPr lang="en-US" altLang="ja-JP" sz="1200" dirty="0">
                <a:latin typeface="+mn-ea"/>
                <a:ea typeface="+mn-ea"/>
              </a:endParaRPr>
            </a:p>
          </p:txBody>
        </p:sp>
      </p:grpSp>
      <p:sp>
        <p:nvSpPr>
          <p:cNvPr id="54" name="正方形/長方形 53"/>
          <p:cNvSpPr/>
          <p:nvPr/>
        </p:nvSpPr>
        <p:spPr>
          <a:xfrm>
            <a:off x="4425920" y="3134225"/>
            <a:ext cx="4362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ja-JP" sz="1400" dirty="0">
                <a:latin typeface="+mn-ea"/>
              </a:rPr>
              <a:t>H410</a:t>
            </a:r>
            <a:r>
              <a:rPr lang="ja-JP" altLang="en-US" sz="1400" dirty="0">
                <a:latin typeface="+mn-ea"/>
              </a:rPr>
              <a:t>シリーズを起動後、測定画面で「</a:t>
            </a:r>
            <a:r>
              <a:rPr lang="en-US" altLang="ja-JP" sz="1400" dirty="0">
                <a:latin typeface="+mn-ea"/>
              </a:rPr>
              <a:t>Settings</a:t>
            </a:r>
            <a:r>
              <a:rPr lang="ja-JP" altLang="en-US" sz="1400" dirty="0">
                <a:latin typeface="+mn-ea"/>
              </a:rPr>
              <a:t>」をタッチします。</a:t>
            </a:r>
            <a:endParaRPr lang="en-US" altLang="ja-JP" sz="1400" dirty="0">
              <a:latin typeface="+mn-ea"/>
              <a:ea typeface="+mn-ea"/>
            </a:endParaRPr>
          </a:p>
        </p:txBody>
      </p:sp>
      <p:sp>
        <p:nvSpPr>
          <p:cNvPr id="1041" name="円/楕円 1040"/>
          <p:cNvSpPr/>
          <p:nvPr/>
        </p:nvSpPr>
        <p:spPr>
          <a:xfrm>
            <a:off x="6322889" y="1244627"/>
            <a:ext cx="1924305" cy="1545992"/>
          </a:xfrm>
          <a:prstGeom prst="ellipse">
            <a:avLst/>
          </a:prstGeom>
          <a:solidFill>
            <a:srgbClr val="FFC000">
              <a:alpha val="8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6607155" y="1267057"/>
            <a:ext cx="12860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100" dirty="0">
                <a:solidFill>
                  <a:srgbClr val="FF0000"/>
                </a:solidFill>
                <a:latin typeface="+mn-ea"/>
                <a:ea typeface="+mn-ea"/>
              </a:rPr>
              <a:t>Ethernet</a:t>
            </a:r>
            <a:r>
              <a:rPr lang="ja-JP" altLang="en-US" sz="1200" dirty="0">
                <a:solidFill>
                  <a:srgbClr val="FF0000"/>
                </a:solidFill>
                <a:latin typeface="+mn-ea"/>
                <a:ea typeface="+mn-ea"/>
              </a:rPr>
              <a:t>設定</a:t>
            </a:r>
            <a:endParaRPr lang="en-US" altLang="ja-JP" sz="1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3800475" y="5420562"/>
            <a:ext cx="573159" cy="37339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/>
          <p:cNvSpPr txBox="1"/>
          <p:nvPr/>
        </p:nvSpPr>
        <p:spPr bwMode="auto">
          <a:xfrm>
            <a:off x="3394516" y="5143563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5383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25" y="920868"/>
            <a:ext cx="3526071" cy="2663831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         事前準備 </a:t>
            </a:r>
            <a:r>
              <a:rPr lang="en-US" altLang="ja-JP" dirty="0"/>
              <a:t>- H410</a:t>
            </a:r>
            <a:r>
              <a:rPr lang="ja-JP" altLang="en-US" dirty="0"/>
              <a:t>シリーズ システム設定</a:t>
            </a:r>
            <a:r>
              <a:rPr lang="en-US" altLang="ja-JP" dirty="0"/>
              <a:t>(IP</a:t>
            </a:r>
            <a:r>
              <a:rPr lang="ja-JP" altLang="en-US" dirty="0"/>
              <a:t>アドレス</a:t>
            </a:r>
            <a:r>
              <a:rPr lang="en-US" altLang="ja-JP" dirty="0"/>
              <a:t>)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3151583" y="882768"/>
            <a:ext cx="644363" cy="38405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/>
          <p:cNvSpPr txBox="1"/>
          <p:nvPr/>
        </p:nvSpPr>
        <p:spPr bwMode="auto">
          <a:xfrm>
            <a:off x="2737291" y="901818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158" y="3714750"/>
            <a:ext cx="2257425" cy="27622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正方形/長方形 20"/>
          <p:cNvSpPr/>
          <p:nvPr/>
        </p:nvSpPr>
        <p:spPr>
          <a:xfrm>
            <a:off x="894158" y="4727699"/>
            <a:ext cx="2257425" cy="108255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 bwMode="auto">
          <a:xfrm>
            <a:off x="503448" y="4589199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3871684" y="1040317"/>
            <a:ext cx="5224229" cy="954107"/>
            <a:chOff x="3871684" y="1178817"/>
            <a:chExt cx="5224229" cy="954107"/>
          </a:xfrm>
        </p:grpSpPr>
        <p:sp>
          <p:nvSpPr>
            <p:cNvPr id="54" name="正方形/長方形 53"/>
            <p:cNvSpPr/>
            <p:nvPr/>
          </p:nvSpPr>
          <p:spPr>
            <a:xfrm>
              <a:off x="3871684" y="1178817"/>
              <a:ext cx="5224229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+mj-ea"/>
                <a:buAutoNum type="circleNumDbPlain"/>
              </a:pPr>
              <a:r>
                <a:rPr lang="ja-JP" altLang="en-US" sz="1400" dirty="0">
                  <a:latin typeface="+mn-ea"/>
                  <a:ea typeface="+mn-ea"/>
                </a:rPr>
                <a:t>     タブ</a:t>
              </a:r>
              <a:r>
                <a:rPr lang="en-US" altLang="ja-JP" sz="1400" dirty="0">
                  <a:latin typeface="+mn-ea"/>
                  <a:ea typeface="+mn-ea"/>
                </a:rPr>
                <a:t>(</a:t>
              </a:r>
              <a:r>
                <a:rPr lang="ja-JP" altLang="en-US" sz="1400" dirty="0">
                  <a:latin typeface="+mn-ea"/>
                  <a:ea typeface="+mn-ea"/>
                </a:rPr>
                <a:t>システム設定</a:t>
              </a:r>
              <a:r>
                <a:rPr lang="en-US" altLang="ja-JP" sz="1400" dirty="0">
                  <a:latin typeface="+mn-ea"/>
                  <a:ea typeface="+mn-ea"/>
                </a:rPr>
                <a:t>)</a:t>
              </a:r>
              <a:r>
                <a:rPr lang="ja-JP" altLang="en-US" sz="1400" dirty="0">
                  <a:latin typeface="+mn-ea"/>
                  <a:ea typeface="+mn-ea"/>
                </a:rPr>
                <a:t>をタッチします。</a:t>
              </a:r>
              <a:endParaRPr lang="en-US" altLang="ja-JP" sz="1400" dirty="0">
                <a:latin typeface="+mn-ea"/>
                <a:ea typeface="+mn-ea"/>
              </a:endParaRPr>
            </a:p>
            <a:p>
              <a:pPr marL="342900" indent="-342900">
                <a:buFont typeface="+mj-ea"/>
                <a:buAutoNum type="circleNumDbPlain"/>
              </a:pPr>
              <a:r>
                <a:rPr lang="en-US" altLang="ja-JP" sz="1400" dirty="0">
                  <a:latin typeface="+mn-ea"/>
                </a:rPr>
                <a:t>Ethernet</a:t>
              </a:r>
              <a:r>
                <a:rPr lang="ja-JP" altLang="en-US" sz="1400" dirty="0">
                  <a:latin typeface="+mn-ea"/>
                </a:rPr>
                <a:t>の「</a:t>
              </a:r>
              <a:r>
                <a:rPr lang="en-US" altLang="ja-JP" sz="1400" dirty="0">
                  <a:latin typeface="+mn-ea"/>
                </a:rPr>
                <a:t>IP Address</a:t>
              </a:r>
              <a:r>
                <a:rPr lang="ja-JP" altLang="en-US" sz="1400" dirty="0">
                  <a:latin typeface="+mn-ea"/>
                </a:rPr>
                <a:t>」、「</a:t>
              </a:r>
              <a:r>
                <a:rPr lang="en-US" altLang="ja-JP" sz="1400" dirty="0">
                  <a:latin typeface="+mn-ea"/>
                </a:rPr>
                <a:t>Subnet Mask</a:t>
              </a:r>
              <a:r>
                <a:rPr lang="ja-JP" altLang="en-US" sz="1400" dirty="0">
                  <a:latin typeface="+mn-ea"/>
                </a:rPr>
                <a:t>」、「</a:t>
              </a:r>
              <a:r>
                <a:rPr lang="en-US" altLang="ja-JP" sz="1400" dirty="0">
                  <a:latin typeface="+mn-ea"/>
                </a:rPr>
                <a:t>Default Gateway</a:t>
              </a:r>
              <a:r>
                <a:rPr lang="ja-JP" altLang="en-US" sz="1400" dirty="0">
                  <a:latin typeface="+mn-ea"/>
                </a:rPr>
                <a:t>」を下記</a:t>
              </a:r>
              <a:r>
                <a:rPr lang="en-US" altLang="ja-JP" sz="1400" dirty="0">
                  <a:solidFill>
                    <a:srgbClr val="FF0000"/>
                  </a:solidFill>
                  <a:latin typeface="+mn-ea"/>
                </a:rPr>
                <a:t>[</a:t>
              </a:r>
              <a:r>
                <a:rPr lang="ja-JP" altLang="en-US" sz="1400" dirty="0">
                  <a:solidFill>
                    <a:srgbClr val="FF0000"/>
                  </a:solidFill>
                  <a:latin typeface="+mn-ea"/>
                </a:rPr>
                <a:t>設定例</a:t>
              </a:r>
              <a:r>
                <a:rPr lang="en-US" altLang="ja-JP" sz="1400" dirty="0">
                  <a:solidFill>
                    <a:srgbClr val="FF0000"/>
                  </a:solidFill>
                  <a:latin typeface="+mn-ea"/>
                </a:rPr>
                <a:t>]</a:t>
              </a:r>
              <a:r>
                <a:rPr lang="ja-JP" altLang="en-US" sz="1400" dirty="0">
                  <a:latin typeface="+mn-ea"/>
                </a:rPr>
                <a:t>を参考に入力します。</a:t>
              </a:r>
              <a:endParaRPr lang="en-US" altLang="ja-JP" sz="1400" dirty="0">
                <a:latin typeface="+mn-ea"/>
              </a:endParaRPr>
            </a:p>
            <a:p>
              <a:pPr marL="342900" indent="-342900">
                <a:buFont typeface="+mj-ea"/>
                <a:buAutoNum type="circleNumDbPlain"/>
              </a:pPr>
              <a:r>
                <a:rPr lang="ja-JP" altLang="en-US" sz="1400" dirty="0">
                  <a:latin typeface="+mn-ea"/>
                </a:rPr>
                <a:t>「</a:t>
              </a:r>
              <a:r>
                <a:rPr lang="en-US" altLang="ja-JP" sz="1400" dirty="0">
                  <a:latin typeface="+mn-ea"/>
                </a:rPr>
                <a:t>Save</a:t>
              </a:r>
              <a:r>
                <a:rPr lang="ja-JP" altLang="en-US" sz="1400" dirty="0">
                  <a:latin typeface="+mn-ea"/>
                </a:rPr>
                <a:t>」をタッチして</a:t>
              </a:r>
              <a:r>
                <a:rPr lang="en-US" altLang="ja-JP" sz="1400" dirty="0">
                  <a:latin typeface="+mn-ea"/>
                </a:rPr>
                <a:t>IP</a:t>
              </a:r>
              <a:r>
                <a:rPr lang="ja-JP" altLang="en-US" sz="1400" dirty="0">
                  <a:latin typeface="+mn-ea"/>
                </a:rPr>
                <a:t>アドレスの設定を完了させます。</a:t>
              </a:r>
            </a:p>
          </p:txBody>
        </p:sp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33682" y="1218647"/>
              <a:ext cx="228986" cy="204882"/>
            </a:xfrm>
            <a:prstGeom prst="rect">
              <a:avLst/>
            </a:prstGeom>
          </p:spPr>
        </p:pic>
      </p:grpSp>
      <p:sp>
        <p:nvSpPr>
          <p:cNvPr id="30" name="正方形/長方形 29"/>
          <p:cNvSpPr/>
          <p:nvPr/>
        </p:nvSpPr>
        <p:spPr>
          <a:xfrm>
            <a:off x="3473764" y="4179034"/>
            <a:ext cx="5486400" cy="163121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rgbClr val="FF0000"/>
                </a:solidFill>
                <a:latin typeface="+mn-ea"/>
                <a:ea typeface="+mn-ea"/>
              </a:rPr>
              <a:t>[</a:t>
            </a:r>
            <a:r>
              <a:rPr lang="ja-JP" altLang="en-US" sz="1600" dirty="0">
                <a:solidFill>
                  <a:srgbClr val="FF0000"/>
                </a:solidFill>
                <a:latin typeface="+mn-ea"/>
                <a:ea typeface="+mn-ea"/>
              </a:rPr>
              <a:t>設定例</a:t>
            </a:r>
            <a:r>
              <a:rPr lang="en-US" altLang="ja-JP" sz="1600" dirty="0">
                <a:solidFill>
                  <a:srgbClr val="FF0000"/>
                </a:solidFill>
                <a:latin typeface="+mn-ea"/>
                <a:ea typeface="+mn-ea"/>
              </a:rPr>
              <a:t>]</a:t>
            </a:r>
            <a:endParaRPr lang="en-US" altLang="ja-JP" sz="1400" dirty="0">
              <a:solidFill>
                <a:srgbClr val="FF0000"/>
              </a:solidFill>
              <a:latin typeface="+mn-ea"/>
              <a:ea typeface="+mn-ea"/>
            </a:endParaRPr>
          </a:p>
          <a:p>
            <a:r>
              <a:rPr lang="ja-JP" altLang="en-US" sz="1400" dirty="0">
                <a:latin typeface="+mn-ea"/>
                <a:ea typeface="+mn-ea"/>
              </a:rPr>
              <a:t> </a:t>
            </a:r>
            <a:r>
              <a:rPr lang="en-US" altLang="ja-JP" sz="1400" dirty="0">
                <a:latin typeface="+mn-ea"/>
              </a:rPr>
              <a:t>IP Address </a:t>
            </a:r>
            <a:r>
              <a:rPr lang="ja-JP" altLang="en-US" sz="1400" dirty="0">
                <a:latin typeface="+mn-ea"/>
                <a:ea typeface="+mn-ea"/>
              </a:rPr>
              <a:t>：        </a:t>
            </a:r>
            <a:r>
              <a:rPr lang="en-US" altLang="ja-JP" sz="1400" dirty="0">
                <a:latin typeface="+mn-ea"/>
                <a:ea typeface="+mn-ea"/>
              </a:rPr>
              <a:t>192.168.0.100</a:t>
            </a:r>
          </a:p>
          <a:p>
            <a:r>
              <a:rPr lang="ja-JP" altLang="en-US" sz="1400" dirty="0">
                <a:latin typeface="+mn-ea"/>
                <a:ea typeface="+mn-ea"/>
              </a:rPr>
              <a:t> </a:t>
            </a:r>
            <a:r>
              <a:rPr lang="en-US" altLang="ja-JP" sz="1400" dirty="0">
                <a:latin typeface="+mn-ea"/>
              </a:rPr>
              <a:t>Subnet Mask </a:t>
            </a:r>
            <a:r>
              <a:rPr lang="ja-JP" altLang="en-US" sz="1400" dirty="0">
                <a:latin typeface="+mn-ea"/>
                <a:ea typeface="+mn-ea"/>
              </a:rPr>
              <a:t>：     </a:t>
            </a:r>
            <a:r>
              <a:rPr lang="en-US" altLang="ja-JP" sz="1400" dirty="0">
                <a:latin typeface="+mn-ea"/>
                <a:ea typeface="+mn-ea"/>
              </a:rPr>
              <a:t>255.255.255.0</a:t>
            </a:r>
          </a:p>
          <a:p>
            <a:r>
              <a:rPr lang="ja-JP" altLang="en-US" sz="1400" dirty="0">
                <a:latin typeface="+mn-ea"/>
                <a:ea typeface="+mn-ea"/>
              </a:rPr>
              <a:t> </a:t>
            </a:r>
            <a:r>
              <a:rPr lang="en-US" altLang="ja-JP" sz="1400" dirty="0">
                <a:latin typeface="+mn-ea"/>
              </a:rPr>
              <a:t>Default Gateway </a:t>
            </a:r>
            <a:r>
              <a:rPr lang="ja-JP" altLang="en-US" sz="1400" dirty="0">
                <a:latin typeface="+mn-ea"/>
                <a:ea typeface="+mn-ea"/>
              </a:rPr>
              <a:t>： </a:t>
            </a:r>
            <a:r>
              <a:rPr lang="en-US" altLang="ja-JP" sz="1400" dirty="0">
                <a:latin typeface="+mn-ea"/>
                <a:ea typeface="+mn-ea"/>
              </a:rPr>
              <a:t>0.0.0.0</a:t>
            </a:r>
          </a:p>
          <a:p>
            <a:endParaRPr lang="en-US" altLang="ja-JP" sz="1400" dirty="0">
              <a:latin typeface="+mn-ea"/>
              <a:ea typeface="+mn-ea"/>
            </a:endParaRPr>
          </a:p>
          <a:p>
            <a:r>
              <a:rPr lang="en-US" altLang="ja-JP" sz="1400" dirty="0">
                <a:latin typeface="+mn-ea"/>
                <a:ea typeface="+mn-ea"/>
              </a:rPr>
              <a:t>※</a:t>
            </a:r>
            <a:r>
              <a:rPr lang="ja-JP" altLang="en-US" sz="1400" dirty="0">
                <a:latin typeface="+mn-ea"/>
                <a:ea typeface="+mn-ea"/>
              </a:rPr>
              <a:t>前項で設定した</a:t>
            </a:r>
            <a:r>
              <a:rPr lang="en-US" altLang="ja-JP" sz="1400" dirty="0">
                <a:latin typeface="+mn-ea"/>
                <a:ea typeface="+mn-ea"/>
              </a:rPr>
              <a:t>PC</a:t>
            </a:r>
            <a:r>
              <a:rPr lang="ja-JP" altLang="en-US" sz="1400" dirty="0">
                <a:latin typeface="+mn-ea"/>
                <a:ea typeface="+mn-ea"/>
              </a:rPr>
              <a:t>側の</a:t>
            </a:r>
            <a:r>
              <a:rPr lang="en-US" altLang="ja-JP" sz="1400" dirty="0">
                <a:latin typeface="+mn-ea"/>
                <a:ea typeface="+mn-ea"/>
              </a:rPr>
              <a:t>IP</a:t>
            </a:r>
            <a:r>
              <a:rPr lang="ja-JP" altLang="en-US" sz="1400" dirty="0">
                <a:latin typeface="+mn-ea"/>
                <a:ea typeface="+mn-ea"/>
              </a:rPr>
              <a:t>アドレス</a:t>
            </a:r>
            <a:r>
              <a:rPr lang="en-US" altLang="ja-JP" sz="1400" dirty="0">
                <a:latin typeface="+mn-ea"/>
                <a:ea typeface="+mn-ea"/>
              </a:rPr>
              <a:t>(</a:t>
            </a:r>
            <a:r>
              <a:rPr lang="ja-JP" altLang="en-US" sz="1400" dirty="0">
                <a:latin typeface="+mn-ea"/>
                <a:ea typeface="+mn-ea"/>
              </a:rPr>
              <a:t>例：</a:t>
            </a:r>
            <a:r>
              <a:rPr lang="en-US" altLang="ja-JP" sz="1400" dirty="0">
                <a:latin typeface="+mn-ea"/>
                <a:ea typeface="+mn-ea"/>
              </a:rPr>
              <a:t>192.168.0.99)</a:t>
            </a:r>
            <a:r>
              <a:rPr lang="ja-JP" altLang="en-US" sz="1400" dirty="0">
                <a:latin typeface="+mn-ea"/>
                <a:ea typeface="+mn-ea"/>
              </a:rPr>
              <a:t>と値が重複</a:t>
            </a:r>
            <a:endParaRPr lang="en-US" altLang="ja-JP" sz="1400" dirty="0">
              <a:latin typeface="+mn-ea"/>
              <a:ea typeface="+mn-ea"/>
            </a:endParaRPr>
          </a:p>
          <a:p>
            <a:r>
              <a:rPr lang="en-US" altLang="ja-JP" sz="1400" dirty="0">
                <a:latin typeface="+mn-ea"/>
                <a:ea typeface="+mn-ea"/>
              </a:rPr>
              <a:t>   </a:t>
            </a:r>
            <a:r>
              <a:rPr lang="ja-JP" altLang="en-US" sz="1400" dirty="0">
                <a:latin typeface="+mn-ea"/>
                <a:ea typeface="+mn-ea"/>
              </a:rPr>
              <a:t>しなければ</a:t>
            </a:r>
            <a:r>
              <a:rPr lang="en-US" altLang="ja-JP" sz="1400" dirty="0">
                <a:latin typeface="+mn-ea"/>
                <a:ea typeface="+mn-ea"/>
              </a:rPr>
              <a:t>192.168.0.</a:t>
            </a:r>
            <a:r>
              <a:rPr lang="en-US" altLang="ja-JP" sz="1400" dirty="0">
                <a:solidFill>
                  <a:srgbClr val="FF0000"/>
                </a:solidFill>
                <a:latin typeface="+mn-ea"/>
                <a:ea typeface="+mn-ea"/>
              </a:rPr>
              <a:t>xxx</a:t>
            </a:r>
            <a:r>
              <a:rPr lang="en-US" altLang="ja-JP" sz="1400" dirty="0">
                <a:latin typeface="+mn-ea"/>
                <a:ea typeface="+mn-ea"/>
              </a:rPr>
              <a:t>(xxx=1</a:t>
            </a:r>
            <a:r>
              <a:rPr lang="ja-JP" altLang="en-US" sz="1400" dirty="0">
                <a:latin typeface="+mn-ea"/>
                <a:ea typeface="+mn-ea"/>
              </a:rPr>
              <a:t>～</a:t>
            </a:r>
            <a:r>
              <a:rPr lang="en-US" altLang="ja-JP" sz="1400" dirty="0">
                <a:latin typeface="+mn-ea"/>
                <a:ea typeface="+mn-ea"/>
              </a:rPr>
              <a:t>254)</a:t>
            </a:r>
            <a:r>
              <a:rPr lang="ja-JP" altLang="en-US" sz="1400" dirty="0">
                <a:latin typeface="+mn-ea"/>
                <a:ea typeface="+mn-ea"/>
              </a:rPr>
              <a:t>の範囲で設定可能です。</a:t>
            </a:r>
            <a:endParaRPr lang="en-US" altLang="ja-JP" sz="1400" dirty="0">
              <a:latin typeface="+mn-ea"/>
              <a:ea typeface="+mn-ea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1895475" y="3200642"/>
            <a:ext cx="971550" cy="38405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 bwMode="auto">
          <a:xfrm>
            <a:off x="1675306" y="2892677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③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7405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Tool</a:t>
            </a:r>
            <a:r>
              <a:rPr lang="ja-JP" altLang="en-US" dirty="0"/>
              <a:t>起動方法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898" y="984906"/>
            <a:ext cx="868704" cy="74460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1550" y="984906"/>
            <a:ext cx="868704" cy="744603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898" y="2068078"/>
            <a:ext cx="6228827" cy="3536855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直線矢印コネクタ 8"/>
          <p:cNvCxnSpPr/>
          <p:nvPr/>
        </p:nvCxnSpPr>
        <p:spPr>
          <a:xfrm>
            <a:off x="1553148" y="1376489"/>
            <a:ext cx="939800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9403" y="3068941"/>
            <a:ext cx="6300804" cy="32743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正方形/長方形 10"/>
          <p:cNvSpPr/>
          <p:nvPr/>
        </p:nvSpPr>
        <p:spPr>
          <a:xfrm>
            <a:off x="1685853" y="2757020"/>
            <a:ext cx="731382" cy="13716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2236050" y="3863493"/>
            <a:ext cx="778086" cy="14303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3818856" y="963675"/>
            <a:ext cx="48681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「</a:t>
            </a:r>
            <a:r>
              <a:rPr lang="en-US" altLang="ja-JP" sz="1400" dirty="0">
                <a:latin typeface="+mn-ea"/>
                <a:ea typeface="+mn-ea"/>
              </a:rPr>
              <a:t>SetupTransferTool_Ver.xxx.zip</a:t>
            </a:r>
            <a:r>
              <a:rPr lang="ja-JP" altLang="en-US" sz="1400" dirty="0">
                <a:latin typeface="+mn-ea"/>
                <a:ea typeface="+mn-ea"/>
              </a:rPr>
              <a:t>」を解凍します。 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「</a:t>
            </a:r>
            <a:r>
              <a:rPr lang="en-US" altLang="ja-JP" sz="1400" dirty="0" err="1">
                <a:latin typeface="+mn-ea"/>
              </a:rPr>
              <a:t>Release_Ver.xxx</a:t>
            </a:r>
            <a:r>
              <a:rPr lang="ja-JP" altLang="en-US" sz="1400" dirty="0">
                <a:latin typeface="+mn-ea"/>
                <a:ea typeface="+mn-ea"/>
              </a:rPr>
              <a:t>」を開きます。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ja-JP" altLang="en-US" sz="1400" dirty="0">
                <a:latin typeface="+mn-ea"/>
                <a:ea typeface="+mn-ea"/>
              </a:rPr>
              <a:t>「</a:t>
            </a:r>
            <a:r>
              <a:rPr lang="en-US" altLang="ja-JP" sz="1400" dirty="0">
                <a:latin typeface="+mn-ea"/>
                <a:ea typeface="+mn-ea"/>
              </a:rPr>
              <a:t>SettingTool.exe</a:t>
            </a:r>
            <a:r>
              <a:rPr lang="ja-JP" altLang="en-US" sz="1400" dirty="0">
                <a:latin typeface="+mn-ea"/>
                <a:ea typeface="+mn-ea"/>
              </a:rPr>
              <a:t>」をダブルクリックすると</a:t>
            </a:r>
            <a:r>
              <a:rPr lang="en-US" altLang="ja-JP" sz="1400" dirty="0">
                <a:latin typeface="+mn-ea"/>
                <a:ea typeface="+mn-ea"/>
              </a:rPr>
              <a:t>Tool</a:t>
            </a:r>
            <a:r>
              <a:rPr lang="ja-JP" altLang="en-US" sz="1400" dirty="0">
                <a:latin typeface="+mn-ea"/>
                <a:ea typeface="+mn-ea"/>
              </a:rPr>
              <a:t>が起動します。</a:t>
            </a:r>
            <a:endParaRPr lang="en-US" altLang="ja-JP" sz="1400" dirty="0">
              <a:latin typeface="+mn-ea"/>
              <a:ea typeface="+mn-ea"/>
            </a:endParaRPr>
          </a:p>
        </p:txBody>
      </p:sp>
      <p:sp>
        <p:nvSpPr>
          <p:cNvPr id="14" name="テキスト ボックス 13"/>
          <p:cNvSpPr txBox="1"/>
          <p:nvPr/>
        </p:nvSpPr>
        <p:spPr bwMode="auto">
          <a:xfrm>
            <a:off x="1846799" y="995799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ea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5" name="テキスト ボックス 14"/>
          <p:cNvSpPr txBox="1"/>
          <p:nvPr/>
        </p:nvSpPr>
        <p:spPr bwMode="auto">
          <a:xfrm>
            <a:off x="1310602" y="2573143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ea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7" name="テキスト ボックス 16"/>
          <p:cNvSpPr txBox="1"/>
          <p:nvPr/>
        </p:nvSpPr>
        <p:spPr bwMode="auto">
          <a:xfrm>
            <a:off x="1880562" y="3621069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ea"/>
                <a:ea typeface="+mn-ea"/>
              </a:rPr>
              <a:t>③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6722740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ＭＳ Ｐゴシック"/>
      </a:majorFont>
      <a:minorFont>
        <a:latin typeface="HGP創英角ｺﾞｼｯｸUB"/>
        <a:ea typeface="HGP創英角ｺﾞｼｯｸUB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1" sz="2000" b="0" i="0" u="none" strike="noStrike" kern="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35272</TotalTime>
  <Words>1244</Words>
  <Application>Microsoft Office PowerPoint</Application>
  <PresentationFormat>画面に合わせる (4:3)</PresentationFormat>
  <Paragraphs>157</Paragraphs>
  <Slides>18</Slides>
  <Notes>15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7" baseType="lpstr">
      <vt:lpstr>HGP創英角ｺﾞｼｯｸUB</vt:lpstr>
      <vt:lpstr>Arial</vt:lpstr>
      <vt:lpstr>Calibri</vt:lpstr>
      <vt:lpstr>Calibri Light</vt:lpstr>
      <vt:lpstr>Times New Roman</vt:lpstr>
      <vt:lpstr>Wingdings</vt:lpstr>
      <vt:lpstr>標準デザイン</vt:lpstr>
      <vt:lpstr>デザインの設定</vt:lpstr>
      <vt:lpstr>ビットマップ イメージ</vt:lpstr>
      <vt:lpstr>H410シリーズ Setup Transfer Toolマニュアル</vt:lpstr>
      <vt:lpstr>目次</vt:lpstr>
      <vt:lpstr>注意事項</vt:lpstr>
      <vt:lpstr>事前準備 - PCネットワーク設定(IPアドレス)</vt:lpstr>
      <vt:lpstr>事前準備 - PCネットワーク設定(IPアドレス)</vt:lpstr>
      <vt:lpstr>事前準備 - PCネットワーク設定(IPアドレス)</vt:lpstr>
      <vt:lpstr>         事前準備 - H410シリーズ システム設定(IPアドレス)</vt:lpstr>
      <vt:lpstr>         事前準備 - H410シリーズ システム設定(IPアドレス)</vt:lpstr>
      <vt:lpstr>Tool起動方法</vt:lpstr>
      <vt:lpstr>Tool画面説明</vt:lpstr>
      <vt:lpstr>Tool画面説明</vt:lpstr>
      <vt:lpstr>Tool操作説明 – デバイスの追加</vt:lpstr>
      <vt:lpstr>Tool操作説明 – デバイスの削除</vt:lpstr>
      <vt:lpstr>Tool操作説明 – デバイスの接続</vt:lpstr>
      <vt:lpstr>Tool操作説明 – デバイスの再接続</vt:lpstr>
      <vt:lpstr>Tool操作説明 – 設定ファイルのダウンロード</vt:lpstr>
      <vt:lpstr>Tool操作説明 – 設定ファイルのアップロード</vt:lpstr>
      <vt:lpstr>Tool操作説明 – ファームウェアアップデート</vt:lpstr>
    </vt:vector>
  </TitlesOfParts>
  <Company>駿河生産プラットフォーム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2015-11-06T08:06:59Z</cp:lastPrinted>
  <dcterms:created xsi:type="dcterms:W3CDTF">2013-04-02T04:28:18Z</dcterms:created>
  <dcterms:modified xsi:type="dcterms:W3CDTF">2020-10-01T04:09:38Z</dcterms:modified>
</cp:coreProperties>
</file>