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4" r:id="rId2"/>
  </p:sldMasterIdLst>
  <p:notesMasterIdLst>
    <p:notesMasterId r:id="rId21"/>
  </p:notesMasterIdLst>
  <p:handoutMasterIdLst>
    <p:handoutMasterId r:id="rId22"/>
  </p:handoutMasterIdLst>
  <p:sldIdLst>
    <p:sldId id="333" r:id="rId3"/>
    <p:sldId id="374" r:id="rId4"/>
    <p:sldId id="375" r:id="rId5"/>
    <p:sldId id="376" r:id="rId6"/>
    <p:sldId id="377" r:id="rId7"/>
    <p:sldId id="378" r:id="rId8"/>
    <p:sldId id="379" r:id="rId9"/>
    <p:sldId id="380" r:id="rId10"/>
    <p:sldId id="381" r:id="rId11"/>
    <p:sldId id="362" r:id="rId12"/>
    <p:sldId id="363" r:id="rId13"/>
    <p:sldId id="366" r:id="rId14"/>
    <p:sldId id="368" r:id="rId15"/>
    <p:sldId id="370" r:id="rId16"/>
    <p:sldId id="371" r:id="rId17"/>
    <p:sldId id="372" r:id="rId18"/>
    <p:sldId id="373" r:id="rId19"/>
    <p:sldId id="337" r:id="rId20"/>
  </p:sldIdLst>
  <p:sldSz cx="9144000" cy="6858000" type="screen4x3"/>
  <p:notesSz cx="6794500" cy="9906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HGP創英角ｺﾞｼｯｸUB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HGP創英角ｺﾞｼｯｸUB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HGP創英角ｺﾞｼｯｸUB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HGP創英角ｺﾞｼｯｸUB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HGP創英角ｺﾞｼｯｸUB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HGP創英角ｺﾞｼｯｸUB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HGP創英角ｺﾞｼｯｸUB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HGP創英角ｺﾞｼｯｸUB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HGP創英角ｺﾞｼｯｸUB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0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akimoto" initials="T" lastIdx="1" clrIdx="0">
    <p:extLst>
      <p:ext uri="{19B8F6BF-5375-455C-9EA6-DF929625EA0E}">
        <p15:presenceInfo xmlns:p15="http://schemas.microsoft.com/office/powerpoint/2012/main" userId="Takimoto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FF0066"/>
    <a:srgbClr val="FFCC99"/>
    <a:srgbClr val="CCFFFF"/>
    <a:srgbClr val="FF6699"/>
    <a:srgbClr val="CC6600"/>
    <a:srgbClr val="FFFFCC"/>
    <a:srgbClr val="009900"/>
    <a:srgbClr val="33CCFF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テーマ スタイル 1 - アクセント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中間スタイル 1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775DCB02-9BB8-47FD-8907-85C794F793BA}" styleName="テーマ スタイル 1 - アクセント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8EC20E35-A176-4012-BC5E-935CFFF8708E}" styleName="スタイル (中間)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スタイル (淡色)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9631B5-78F2-41C9-869B-9F39066F8104}" styleName="中間スタイル 3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E9639D4-E3E2-4D34-9284-5A2195B3D0D7}" styleName="スタイル (淡色)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スタイル (淡色)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46F890A9-2807-4EBB-B81D-B2AA78EC7F39}" styleName="濃色スタイル 2 - アクセント 5/アクセント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DA37D80-6434-44D0-A028-1B22A696006F}" styleName="淡色スタイル 3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D083AE6-46FA-4A59-8FB0-9F97EB10719F}" styleName="淡色スタイル 3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72833802-FEF1-4C79-8D5D-14CF1EAF98D9}" styleName="淡色スタイル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8A107856-5554-42FB-B03E-39F5DBC370BA}" styleName="中間スタイル 4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793D81CF-94F2-401A-BA57-92F5A7B2D0C5}" styleName="スタイル (中間)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98" autoAdjust="0"/>
    <p:restoredTop sz="96429" autoAdjust="0"/>
  </p:normalViewPr>
  <p:slideViewPr>
    <p:cSldViewPr snapToGrid="0">
      <p:cViewPr varScale="1">
        <p:scale>
          <a:sx n="95" d="100"/>
          <a:sy n="95" d="100"/>
        </p:scale>
        <p:origin x="1332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  <p:sld r:id="rId14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2940" y="102"/>
      </p:cViewPr>
      <p:guideLst>
        <p:guide orient="horz" pos="3120"/>
        <p:guide pos="2141"/>
      </p:guideLst>
    </p:cSldViewPr>
  </p:notes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9.xml"/><Relationship Id="rId13" Type="http://schemas.openxmlformats.org/officeDocument/2006/relationships/slide" Target="slides/slide17.xml"/><Relationship Id="rId3" Type="http://schemas.openxmlformats.org/officeDocument/2006/relationships/slide" Target="slides/slide4.xml"/><Relationship Id="rId7" Type="http://schemas.openxmlformats.org/officeDocument/2006/relationships/slide" Target="slides/slide8.xml"/><Relationship Id="rId12" Type="http://schemas.openxmlformats.org/officeDocument/2006/relationships/slide" Target="slides/slide16.xml"/><Relationship Id="rId2" Type="http://schemas.openxmlformats.org/officeDocument/2006/relationships/slide" Target="slides/slide3.xml"/><Relationship Id="rId1" Type="http://schemas.openxmlformats.org/officeDocument/2006/relationships/slide" Target="slides/slide2.xml"/><Relationship Id="rId6" Type="http://schemas.openxmlformats.org/officeDocument/2006/relationships/slide" Target="slides/slide7.xml"/><Relationship Id="rId11" Type="http://schemas.openxmlformats.org/officeDocument/2006/relationships/slide" Target="slides/slide15.xml"/><Relationship Id="rId5" Type="http://schemas.openxmlformats.org/officeDocument/2006/relationships/slide" Target="slides/slide6.xml"/><Relationship Id="rId10" Type="http://schemas.openxmlformats.org/officeDocument/2006/relationships/slide" Target="slides/slide14.xml"/><Relationship Id="rId4" Type="http://schemas.openxmlformats.org/officeDocument/2006/relationships/slide" Target="slides/slide5.xml"/><Relationship Id="rId9" Type="http://schemas.openxmlformats.org/officeDocument/2006/relationships/slide" Target="slides/slide11.xml"/><Relationship Id="rId14" Type="http://schemas.openxmlformats.org/officeDocument/2006/relationships/slide" Target="slides/slide1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2944486" cy="496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45" tIns="45573" rIns="91145" bIns="45573" numCol="1" anchor="t" anchorCtr="0" compatLnSpc="1">
            <a:prstTxWarp prst="textNoShape">
              <a:avLst/>
            </a:prstTxWarp>
          </a:bodyPr>
          <a:lstStyle>
            <a:lvl1pPr>
              <a:defRPr sz="13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6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09702"/>
            <a:ext cx="2944486" cy="494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45" tIns="45573" rIns="91145" bIns="45573" numCol="1" anchor="b" anchorCtr="0" compatLnSpc="1">
            <a:prstTxWarp prst="textNoShape">
              <a:avLst/>
            </a:prstTxWarp>
          </a:bodyPr>
          <a:lstStyle>
            <a:lvl1pPr>
              <a:defRPr sz="13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6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8497" y="9409702"/>
            <a:ext cx="2944486" cy="494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45" tIns="45573" rIns="91145" bIns="45573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ea typeface="ＭＳ Ｐゴシック" charset="-128"/>
              </a:defRPr>
            </a:lvl1pPr>
          </a:lstStyle>
          <a:p>
            <a:pPr>
              <a:defRPr/>
            </a:pPr>
            <a:fld id="{444C2337-F3EC-4451-8F34-A25E46A181F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6097391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2944486" cy="496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45" tIns="45573" rIns="91145" bIns="45573" numCol="1" anchor="t" anchorCtr="0" compatLnSpc="1">
            <a:prstTxWarp prst="textNoShape">
              <a:avLst/>
            </a:prstTxWarp>
          </a:bodyPr>
          <a:lstStyle>
            <a:lvl1pPr>
              <a:defRPr sz="13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8497" y="2"/>
            <a:ext cx="2944486" cy="496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45" tIns="45573" rIns="91145" bIns="45573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ea typeface="ＭＳ Ｐゴシック" charset="-128"/>
              </a:defRPr>
            </a:lvl1pPr>
          </a:lstStyle>
          <a:p>
            <a:pPr>
              <a:defRPr/>
            </a:pPr>
            <a:fld id="{6ACB4B99-A228-4927-A19A-1BD7BD7AEB27}" type="datetime1">
              <a:rPr lang="en-US" altLang="ja-JP"/>
              <a:pPr>
                <a:defRPr/>
              </a:pPr>
              <a:t>10/2/2020</a:t>
            </a:fld>
            <a:endParaRPr lang="en-US" altLang="ja-JP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148" y="4706387"/>
            <a:ext cx="5436208" cy="4455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45" tIns="45573" rIns="91145" bIns="4557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09702"/>
            <a:ext cx="2944486" cy="494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45" tIns="45573" rIns="91145" bIns="45573" numCol="1" anchor="b" anchorCtr="0" compatLnSpc="1">
            <a:prstTxWarp prst="textNoShape">
              <a:avLst/>
            </a:prstTxWarp>
          </a:bodyPr>
          <a:lstStyle>
            <a:lvl1pPr>
              <a:defRPr sz="13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8497" y="9409702"/>
            <a:ext cx="2944486" cy="494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45" tIns="45573" rIns="91145" bIns="45573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ea typeface="ＭＳ Ｐゴシック" charset="-128"/>
              </a:defRPr>
            </a:lvl1pPr>
          </a:lstStyle>
          <a:p>
            <a:pPr>
              <a:defRPr/>
            </a:pPr>
            <a:fld id="{7F847E5C-F8AF-4AAF-9136-5117EB5D86E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1221806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39723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977903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8081692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2797192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6410657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226039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39419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809853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184147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667283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429654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787084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263248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177194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534009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4800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pic>
        <p:nvPicPr>
          <p:cNvPr id="5" name="Picture 56" descr="_SURUGA_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8710" y="251793"/>
            <a:ext cx="1467556" cy="567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92061-5DCF-420C-BB8D-759A85574FF4}" type="datetimeFigureOut">
              <a:rPr kumimoji="1" lang="ja-JP" altLang="en-US" smtClean="0"/>
              <a:t>2020/10/2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86507-91AE-4F09-B129-513FBEECE4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91834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92061-5DCF-420C-BB8D-759A85574FF4}" type="datetimeFigureOut">
              <a:rPr kumimoji="1" lang="ja-JP" altLang="en-US" smtClean="0"/>
              <a:t>2020/10/2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86507-91AE-4F09-B129-513FBEECE4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97549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92061-5DCF-420C-BB8D-759A85574FF4}" type="datetimeFigureOut">
              <a:rPr kumimoji="1" lang="ja-JP" altLang="en-US" smtClean="0"/>
              <a:t>2020/10/2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86507-91AE-4F09-B129-513FBEECE4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42275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92061-5DCF-420C-BB8D-759A85574FF4}" type="datetimeFigureOut">
              <a:rPr kumimoji="1" lang="ja-JP" altLang="en-US" smtClean="0"/>
              <a:t>2020/10/2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86507-91AE-4F09-B129-513FBEECE4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29185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92061-5DCF-420C-BB8D-759A85574FF4}" type="datetimeFigureOut">
              <a:rPr kumimoji="1" lang="ja-JP" altLang="en-US" smtClean="0"/>
              <a:t>2020/10/2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86507-91AE-4F09-B129-513FBEECE4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98157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92061-5DCF-420C-BB8D-759A85574FF4}" type="datetimeFigureOut">
              <a:rPr kumimoji="1" lang="ja-JP" altLang="en-US" smtClean="0"/>
              <a:t>2020/10/2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86507-91AE-4F09-B129-513FBEECE4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824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16675" y="1539533"/>
            <a:ext cx="8642350" cy="1125880"/>
          </a:xfrm>
        </p:spPr>
        <p:txBody>
          <a:bodyPr/>
          <a:lstStyle>
            <a:lvl1pPr algn="ctr">
              <a:defRPr sz="3600"/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5" name="Rectangle 3"/>
          <p:cNvSpPr txBox="1">
            <a:spLocks noChangeArrowheads="1"/>
          </p:cNvSpPr>
          <p:nvPr userDrawn="1"/>
        </p:nvSpPr>
        <p:spPr bwMode="auto">
          <a:xfrm>
            <a:off x="327025" y="6321425"/>
            <a:ext cx="8532000" cy="258532"/>
          </a:xfrm>
          <a:prstGeom prst="rect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None/>
              <a:defRPr kumimoji="1"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HGP創英角ｺﾞｼｯｸUB" panose="020B0900000000000000" pitchFamily="50" charset="-128"/>
              <a:buChar char="-"/>
              <a:defRPr kumimoji="1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Ø"/>
              <a:defRPr kumimoji="1" sz="16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HGP創英角ｺﾞｼｯｸUB" panose="020B0900000000000000" pitchFamily="50" charset="-128"/>
              <a:buChar char="・"/>
              <a:defRPr kumimoji="1"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HGP創英角ｺﾞｼｯｸUB" panose="020B0900000000000000" pitchFamily="50" charset="-128"/>
              <a:buChar char="-"/>
              <a:defRPr kumimoji="1" sz="12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Font typeface="HGP創英角ｺﾞｼｯｸUB" pitchFamily="50" charset="-128"/>
              <a:buChar char="-"/>
              <a:defRPr kumimoji="1" sz="12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Font typeface="HGP創英角ｺﾞｼｯｸUB" pitchFamily="50" charset="-128"/>
              <a:buChar char="-"/>
              <a:defRPr kumimoji="1" sz="12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Font typeface="HGP創英角ｺﾞｼｯｸUB" pitchFamily="50" charset="-128"/>
              <a:buChar char="-"/>
              <a:defRPr kumimoji="1" sz="12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Font typeface="HGP創英角ｺﾞｼｯｸUB" pitchFamily="50" charset="-128"/>
              <a:buChar char="-"/>
              <a:defRPr kumimoji="1" sz="12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algn="l" eaLnBrk="1" hangingPunct="1">
              <a:lnSpc>
                <a:spcPct val="90000"/>
              </a:lnSpc>
              <a:defRPr/>
            </a:pPr>
            <a:endParaRPr lang="en-US" altLang="ja-JP" sz="1200" kern="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6" name="Picture 56" descr="_SURUGA_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3338" y="2921000"/>
            <a:ext cx="2657475" cy="1027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55"/>
          <p:cNvSpPr>
            <a:spLocks noChangeArrowheads="1"/>
          </p:cNvSpPr>
          <p:nvPr userDrawn="1"/>
        </p:nvSpPr>
        <p:spPr bwMode="auto">
          <a:xfrm>
            <a:off x="327025" y="2720975"/>
            <a:ext cx="8532000" cy="144463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40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40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40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40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40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40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40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ja-JP" altLang="ja-JP" dirty="0">
              <a:latin typeface="Arial" panose="020B0604020202020204" pitchFamily="34" charset="0"/>
              <a:ea typeface="HG丸ｺﾞｼｯｸM-PRO" panose="020F0600000000000000" pitchFamily="50" charset="-128"/>
              <a:cs typeface="Arial Unicode MS" panose="020B060402020202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9201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latin typeface="+mn-ea"/>
                <a:ea typeface="+mn-ea"/>
                <a:cs typeface="Times New Roman" pitchFamily="18" charset="0"/>
              </a:defRPr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85750" indent="-285750">
              <a:buFont typeface="Wingdings" panose="05000000000000000000" pitchFamily="2" charset="2"/>
              <a:buChar char="l"/>
              <a:defRPr sz="1600"/>
            </a:lvl1pPr>
            <a:lvl2pPr marL="742950" indent="-285750">
              <a:buFont typeface="Wingdings" panose="05000000000000000000" pitchFamily="2" charset="2"/>
              <a:buChar char="l"/>
              <a:defRPr sz="1400"/>
            </a:lvl2pPr>
            <a:lvl3pPr marL="1085850" indent="-171450">
              <a:buFont typeface="Wingdings" panose="05000000000000000000" pitchFamily="2" charset="2"/>
              <a:buChar char="l"/>
              <a:defRPr sz="1200"/>
            </a:lvl3pPr>
            <a:lvl4pPr marL="1543050" indent="-171450">
              <a:buFont typeface="Wingdings" panose="05000000000000000000" pitchFamily="2" charset="2"/>
              <a:buChar char="l"/>
              <a:defRPr sz="1100"/>
            </a:lvl4pPr>
            <a:lvl5pPr marL="2000250" indent="-171450">
              <a:buFont typeface="Wingdings" panose="05000000000000000000" pitchFamily="2" charset="2"/>
              <a:buChar char="l"/>
              <a:defRPr sz="1100"/>
            </a:lvl5pPr>
          </a:lstStyle>
          <a:p>
            <a:pPr lvl="0"/>
            <a:r>
              <a:rPr lang="ja-JP" altLang="en-US" dirty="0"/>
              <a:t>マスタ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</a:p>
        </p:txBody>
      </p:sp>
      <p:sp>
        <p:nvSpPr>
          <p:cNvPr id="4" name="Line 11"/>
          <p:cNvSpPr>
            <a:spLocks noChangeShapeType="1"/>
          </p:cNvSpPr>
          <p:nvPr userDrawn="1"/>
        </p:nvSpPr>
        <p:spPr bwMode="auto">
          <a:xfrm>
            <a:off x="107953" y="620713"/>
            <a:ext cx="885666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pic>
        <p:nvPicPr>
          <p:cNvPr id="5" name="Picture 56" descr="_SURUGA_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" y="14727"/>
            <a:ext cx="1467556" cy="567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Line 11"/>
          <p:cNvSpPr>
            <a:spLocks noChangeShapeType="1"/>
          </p:cNvSpPr>
          <p:nvPr userDrawn="1"/>
        </p:nvSpPr>
        <p:spPr bwMode="auto">
          <a:xfrm>
            <a:off x="107953" y="620713"/>
            <a:ext cx="885666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pic>
        <p:nvPicPr>
          <p:cNvPr id="4" name="Picture 56" descr="_SURUGA_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" y="14727"/>
            <a:ext cx="1467556" cy="567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5735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92061-5DCF-420C-BB8D-759A85574FF4}" type="datetimeFigureOut">
              <a:rPr kumimoji="1" lang="ja-JP" altLang="en-US" smtClean="0"/>
              <a:t>2020/10/2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86507-91AE-4F09-B129-513FBEECE4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5480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92061-5DCF-420C-BB8D-759A85574FF4}" type="datetimeFigureOut">
              <a:rPr kumimoji="1" lang="ja-JP" altLang="en-US" smtClean="0"/>
              <a:t>2020/10/2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86507-91AE-4F09-B129-513FBEECE4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8064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92061-5DCF-420C-BB8D-759A85574FF4}" type="datetimeFigureOut">
              <a:rPr kumimoji="1" lang="ja-JP" altLang="en-US" smtClean="0"/>
              <a:t>2020/10/2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86507-91AE-4F09-B129-513FBEECE4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7925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92061-5DCF-420C-BB8D-759A85574FF4}" type="datetimeFigureOut">
              <a:rPr kumimoji="1" lang="ja-JP" altLang="en-US" smtClean="0"/>
              <a:t>2020/10/2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86507-91AE-4F09-B129-513FBEECE4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35477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92061-5DCF-420C-BB8D-759A85574FF4}" type="datetimeFigureOut">
              <a:rPr kumimoji="1" lang="ja-JP" altLang="en-US" smtClean="0"/>
              <a:t>2020/10/2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86507-91AE-4F09-B129-513FBEECE47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4942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0825" y="192314"/>
            <a:ext cx="8642350" cy="389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664030"/>
            <a:ext cx="8642350" cy="1219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/>
              <a:t>マスタ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</a:p>
        </p:txBody>
      </p:sp>
      <p:sp>
        <p:nvSpPr>
          <p:cNvPr id="10" name="Rectangle 5"/>
          <p:cNvSpPr txBox="1">
            <a:spLocks noChangeArrowheads="1"/>
          </p:cNvSpPr>
          <p:nvPr/>
        </p:nvSpPr>
        <p:spPr bwMode="auto">
          <a:xfrm>
            <a:off x="2641600" y="6592888"/>
            <a:ext cx="4432300" cy="217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 algn="ctr">
              <a:defRPr sz="100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altLang="ja-JP" dirty="0"/>
              <a:t>SURUGA SEIKI CO.,LTD.</a:t>
            </a:r>
          </a:p>
        </p:txBody>
      </p:sp>
      <p:sp>
        <p:nvSpPr>
          <p:cNvPr id="12" name="Rectangle 4"/>
          <p:cNvSpPr txBox="1">
            <a:spLocks noChangeArrowheads="1"/>
          </p:cNvSpPr>
          <p:nvPr/>
        </p:nvSpPr>
        <p:spPr bwMode="auto">
          <a:xfrm>
            <a:off x="457200" y="6594475"/>
            <a:ext cx="2133600" cy="21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>
              <a:defRPr sz="1000">
                <a:latin typeface="Times New Roman" pitchFamily="18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dirty="0"/>
              <a:t>September.</a:t>
            </a:r>
            <a:r>
              <a:rPr lang="ja-JP" altLang="en-US" dirty="0"/>
              <a:t> </a:t>
            </a:r>
            <a:r>
              <a:rPr lang="en-US" altLang="ja-JP" dirty="0"/>
              <a:t>30.</a:t>
            </a:r>
            <a:r>
              <a:rPr lang="ja-JP" altLang="en-US" dirty="0"/>
              <a:t> </a:t>
            </a:r>
            <a:r>
              <a:rPr lang="en-US" altLang="ja-JP" dirty="0"/>
              <a:t>2020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6794500" y="0"/>
            <a:ext cx="233362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en-US" altLang="ja-JP" sz="1200" dirty="0">
                <a:latin typeface="Times New Roman" pitchFamily="18" charset="0"/>
                <a:cs typeface="Times New Roman" pitchFamily="18" charset="0"/>
              </a:rPr>
              <a:t>Doc.No.SG20-242-001J</a:t>
            </a:r>
          </a:p>
        </p:txBody>
      </p:sp>
      <p:sp>
        <p:nvSpPr>
          <p:cNvPr id="9" name="Rectangle 6"/>
          <p:cNvSpPr txBox="1">
            <a:spLocks noChangeArrowheads="1"/>
          </p:cNvSpPr>
          <p:nvPr userDrawn="1"/>
        </p:nvSpPr>
        <p:spPr bwMode="auto">
          <a:xfrm>
            <a:off x="7372059" y="6606956"/>
            <a:ext cx="1574800" cy="217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 algn="r">
              <a:defRPr sz="1000">
                <a:latin typeface="Times New Roman" pitchFamily="18" charset="0"/>
              </a:defRPr>
            </a:lvl1pPr>
          </a:lstStyle>
          <a:p>
            <a:pPr>
              <a:defRPr/>
            </a:pPr>
            <a:fld id="{DA184B85-7D0F-49CC-9E62-B97DEFAF6AC4}" type="slidenum">
              <a:rPr lang="en-US" altLang="ja-JP" smtClean="0"/>
              <a:pPr>
                <a:defRPr/>
              </a:pPr>
              <a:t>‹#›</a:t>
            </a:fld>
            <a:r>
              <a:rPr lang="en-US" altLang="ja-JP" dirty="0"/>
              <a:t> / 18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3" r:id="rId2"/>
    <p:sldLayoutId id="2147483650" r:id="rId3"/>
    <p:sldLayoutId id="2147483652" r:id="rId4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n-ea"/>
          <a:ea typeface="+mn-ea"/>
          <a:cs typeface="Times New Roman" pitchFamily="18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Times New Roman" pitchFamily="18" charset="0"/>
          <a:ea typeface="HGP創英角ｺﾞｼｯｸUB" pitchFamily="50" charset="-128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Times New Roman" pitchFamily="18" charset="0"/>
          <a:ea typeface="HGP創英角ｺﾞｼｯｸUB" pitchFamily="50" charset="-128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Times New Roman" pitchFamily="18" charset="0"/>
          <a:ea typeface="HGP創英角ｺﾞｼｯｸUB" pitchFamily="50" charset="-128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chemeClr val="tx2"/>
          </a:solidFill>
          <a:latin typeface="Times New Roman" pitchFamily="18" charset="0"/>
          <a:ea typeface="HGP創英角ｺﾞｼｯｸUB" pitchFamily="50" charset="-128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ＭＳ Ｐゴシック" charset="-128"/>
        </a:defRPr>
      </a:lvl9pPr>
    </p:titleStyle>
    <p:bodyStyle>
      <a:lvl1pPr marL="0" indent="0" algn="l" rtl="0" eaLnBrk="0" fontAlgn="base" hangingPunct="0">
        <a:spcBef>
          <a:spcPct val="20000"/>
        </a:spcBef>
        <a:spcAft>
          <a:spcPct val="0"/>
        </a:spcAft>
        <a:buNone/>
        <a:defRPr kumimoji="1" sz="18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1pPr>
      <a:lvl2pPr marL="457200" indent="0" algn="l" rtl="0" eaLnBrk="0" fontAlgn="base" hangingPunct="0">
        <a:spcBef>
          <a:spcPct val="20000"/>
        </a:spcBef>
        <a:spcAft>
          <a:spcPct val="0"/>
        </a:spcAft>
        <a:buNone/>
        <a:defRPr kumimoji="1" sz="16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2pPr>
      <a:lvl3pPr marL="914400" indent="0" algn="l" rtl="0" eaLnBrk="0" fontAlgn="base" hangingPunct="0">
        <a:spcBef>
          <a:spcPct val="20000"/>
        </a:spcBef>
        <a:spcAft>
          <a:spcPct val="0"/>
        </a:spcAft>
        <a:buNone/>
        <a:defRPr kumimoji="1" sz="14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3pPr>
      <a:lvl4pPr marL="1371600" indent="0" algn="l" rtl="0" eaLnBrk="0" fontAlgn="base" hangingPunct="0">
        <a:spcBef>
          <a:spcPct val="20000"/>
        </a:spcBef>
        <a:spcAft>
          <a:spcPct val="0"/>
        </a:spcAft>
        <a:buNone/>
        <a:defRPr kumimoji="1" sz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4pPr>
      <a:lvl5pPr marL="1828800" indent="0" algn="l" rtl="0" eaLnBrk="0" fontAlgn="base" hangingPunct="0">
        <a:spcBef>
          <a:spcPct val="20000"/>
        </a:spcBef>
        <a:spcAft>
          <a:spcPct val="0"/>
        </a:spcAft>
        <a:buNone/>
        <a:defRPr kumimoji="1" sz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D92061-5DCF-420C-BB8D-759A85574FF4}" type="datetimeFigureOut">
              <a:rPr kumimoji="1" lang="ja-JP" altLang="en-US" smtClean="0"/>
              <a:t>2020/10/2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586507-91AE-4F09-B129-513FBEECE474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96581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7.jpe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png"/><Relationship Id="rId5" Type="http://schemas.openxmlformats.org/officeDocument/2006/relationships/oleObject" Target="../embeddings/oleObject1.bin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7.jpe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png"/><Relationship Id="rId5" Type="http://schemas.openxmlformats.org/officeDocument/2006/relationships/oleObject" Target="../embeddings/oleObject2.bin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H410</a:t>
            </a:r>
            <a:r>
              <a:rPr lang="ja-JP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Series</a:t>
            </a:r>
            <a:b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Setup Transfer Tool</a:t>
            </a:r>
            <a:r>
              <a:rPr lang="ja-JP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manual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2296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5849" y="1098980"/>
            <a:ext cx="5892302" cy="4877278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0" dirty="0">
                <a:latin typeface="Arial" panose="020B0604020202020204" pitchFamily="34" charset="0"/>
                <a:cs typeface="Arial" panose="020B0604020202020204" pitchFamily="34" charset="0"/>
              </a:rPr>
              <a:t>Tool screen description</a:t>
            </a:r>
            <a:endParaRPr kumimoji="1" lang="ja-JP" altLang="en-US" b="0" dirty="0"/>
          </a:p>
        </p:txBody>
      </p:sp>
      <p:sp>
        <p:nvSpPr>
          <p:cNvPr id="25" name="テキスト ボックス 24"/>
          <p:cNvSpPr txBox="1"/>
          <p:nvPr/>
        </p:nvSpPr>
        <p:spPr bwMode="auto">
          <a:xfrm>
            <a:off x="965280" y="1666742"/>
            <a:ext cx="338554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200" kern="0" noProof="0" dirty="0">
                <a:latin typeface="+mn-ea"/>
                <a:ea typeface="+mn-ea"/>
              </a:rPr>
              <a:t>①</a:t>
            </a:r>
            <a:endParaRPr kumimoji="1" lang="ja-JP" altLang="en-US" sz="1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cxnSp>
        <p:nvCxnSpPr>
          <p:cNvPr id="26" name="直線矢印コネクタ 25"/>
          <p:cNvCxnSpPr>
            <a:stCxn id="25" idx="3"/>
          </p:cNvCxnSpPr>
          <p:nvPr/>
        </p:nvCxnSpPr>
        <p:spPr>
          <a:xfrm>
            <a:off x="1303834" y="1805242"/>
            <a:ext cx="427879" cy="30713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テキスト ボックス 28"/>
          <p:cNvSpPr txBox="1"/>
          <p:nvPr/>
        </p:nvSpPr>
        <p:spPr bwMode="auto">
          <a:xfrm>
            <a:off x="965280" y="2373350"/>
            <a:ext cx="338554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200" kern="0" noProof="0" dirty="0">
                <a:latin typeface="+mn-lt"/>
                <a:ea typeface="+mn-ea"/>
              </a:rPr>
              <a:t>②</a:t>
            </a:r>
            <a:endParaRPr kumimoji="1" lang="ja-JP" altLang="en-US" sz="1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cxnSp>
        <p:nvCxnSpPr>
          <p:cNvPr id="30" name="直線矢印コネクタ 29"/>
          <p:cNvCxnSpPr>
            <a:stCxn id="29" idx="3"/>
          </p:cNvCxnSpPr>
          <p:nvPr/>
        </p:nvCxnSpPr>
        <p:spPr>
          <a:xfrm flipV="1">
            <a:off x="1303834" y="2511849"/>
            <a:ext cx="500252" cy="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テキスト ボックス 32"/>
          <p:cNvSpPr txBox="1"/>
          <p:nvPr/>
        </p:nvSpPr>
        <p:spPr bwMode="auto">
          <a:xfrm>
            <a:off x="2115745" y="6161314"/>
            <a:ext cx="338554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200" kern="0" dirty="0">
                <a:latin typeface="+mn-lt"/>
                <a:ea typeface="+mn-ea"/>
              </a:rPr>
              <a:t>③</a:t>
            </a:r>
            <a:endParaRPr kumimoji="1" lang="ja-JP" altLang="en-US" sz="1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cxnSp>
        <p:nvCxnSpPr>
          <p:cNvPr id="34" name="直線矢印コネクタ 33"/>
          <p:cNvCxnSpPr>
            <a:stCxn id="33" idx="0"/>
          </p:cNvCxnSpPr>
          <p:nvPr/>
        </p:nvCxnSpPr>
        <p:spPr>
          <a:xfrm flipH="1" flipV="1">
            <a:off x="2281881" y="5791200"/>
            <a:ext cx="3141" cy="37011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テキスト ボックス 36"/>
          <p:cNvSpPr txBox="1"/>
          <p:nvPr/>
        </p:nvSpPr>
        <p:spPr bwMode="auto">
          <a:xfrm>
            <a:off x="3049080" y="6161314"/>
            <a:ext cx="338554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200" kern="0" dirty="0">
                <a:latin typeface="+mn-lt"/>
                <a:ea typeface="+mn-ea"/>
              </a:rPr>
              <a:t>④</a:t>
            </a:r>
            <a:endParaRPr kumimoji="1" lang="ja-JP" altLang="en-US" sz="1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38" name="テキスト ボックス 37"/>
          <p:cNvSpPr txBox="1"/>
          <p:nvPr/>
        </p:nvSpPr>
        <p:spPr bwMode="auto">
          <a:xfrm>
            <a:off x="3706157" y="1661971"/>
            <a:ext cx="338554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200" kern="0" dirty="0">
                <a:latin typeface="+mn-lt"/>
                <a:ea typeface="+mn-ea"/>
              </a:rPr>
              <a:t>⑤</a:t>
            </a:r>
            <a:endParaRPr kumimoji="1" lang="ja-JP" altLang="en-US" sz="1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39" name="テキスト ボックス 38"/>
          <p:cNvSpPr txBox="1"/>
          <p:nvPr/>
        </p:nvSpPr>
        <p:spPr bwMode="auto">
          <a:xfrm>
            <a:off x="3705287" y="3586063"/>
            <a:ext cx="338554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200" kern="0" noProof="0" dirty="0">
                <a:latin typeface="+mn-lt"/>
                <a:ea typeface="+mn-ea"/>
              </a:rPr>
              <a:t>⑥</a:t>
            </a:r>
            <a:endParaRPr kumimoji="1" lang="ja-JP" altLang="en-US" sz="1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cxnSp>
        <p:nvCxnSpPr>
          <p:cNvPr id="40" name="直線矢印コネクタ 39"/>
          <p:cNvCxnSpPr>
            <a:stCxn id="37" idx="0"/>
          </p:cNvCxnSpPr>
          <p:nvPr/>
        </p:nvCxnSpPr>
        <p:spPr>
          <a:xfrm flipH="1" flipV="1">
            <a:off x="3212757" y="5791200"/>
            <a:ext cx="5600" cy="37011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矢印コネクタ 42"/>
          <p:cNvCxnSpPr>
            <a:stCxn id="38" idx="3"/>
          </p:cNvCxnSpPr>
          <p:nvPr/>
        </p:nvCxnSpPr>
        <p:spPr>
          <a:xfrm>
            <a:off x="4044711" y="1800471"/>
            <a:ext cx="189538" cy="23427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線矢印コネクタ 46"/>
          <p:cNvCxnSpPr>
            <a:stCxn id="39" idx="3"/>
          </p:cNvCxnSpPr>
          <p:nvPr/>
        </p:nvCxnSpPr>
        <p:spPr>
          <a:xfrm>
            <a:off x="4043841" y="3724563"/>
            <a:ext cx="190408" cy="32845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テキスト ボックス 49"/>
          <p:cNvSpPr txBox="1"/>
          <p:nvPr/>
        </p:nvSpPr>
        <p:spPr bwMode="auto">
          <a:xfrm>
            <a:off x="7670889" y="2307308"/>
            <a:ext cx="338554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200" kern="0" noProof="0" dirty="0">
                <a:latin typeface="+mn-lt"/>
                <a:ea typeface="+mn-ea"/>
              </a:rPr>
              <a:t>⑨</a:t>
            </a:r>
            <a:endParaRPr kumimoji="1" lang="ja-JP" altLang="en-US" sz="1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51" name="テキスト ボックス 50"/>
          <p:cNvSpPr txBox="1"/>
          <p:nvPr/>
        </p:nvSpPr>
        <p:spPr bwMode="auto">
          <a:xfrm>
            <a:off x="4710355" y="6161314"/>
            <a:ext cx="338554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200" kern="0" noProof="0" dirty="0">
                <a:latin typeface="+mn-lt"/>
                <a:ea typeface="+mn-ea"/>
              </a:rPr>
              <a:t>⑦</a:t>
            </a:r>
            <a:endParaRPr kumimoji="1" lang="ja-JP" altLang="en-US" sz="1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52" name="テキスト ボックス 51"/>
          <p:cNvSpPr txBox="1"/>
          <p:nvPr/>
        </p:nvSpPr>
        <p:spPr bwMode="auto">
          <a:xfrm>
            <a:off x="6304436" y="6161314"/>
            <a:ext cx="338554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200" kern="0" noProof="0" dirty="0">
                <a:latin typeface="+mn-lt"/>
                <a:ea typeface="+mn-ea"/>
              </a:rPr>
              <a:t>⑧</a:t>
            </a:r>
            <a:endParaRPr kumimoji="1" lang="ja-JP" altLang="en-US" sz="1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cxnSp>
        <p:nvCxnSpPr>
          <p:cNvPr id="53" name="直線矢印コネクタ 52"/>
          <p:cNvCxnSpPr>
            <a:stCxn id="50" idx="1"/>
          </p:cNvCxnSpPr>
          <p:nvPr/>
        </p:nvCxnSpPr>
        <p:spPr>
          <a:xfrm flipH="1">
            <a:off x="7282249" y="2445808"/>
            <a:ext cx="388640" cy="83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線矢印コネクタ 55"/>
          <p:cNvCxnSpPr>
            <a:stCxn id="51" idx="0"/>
          </p:cNvCxnSpPr>
          <p:nvPr/>
        </p:nvCxnSpPr>
        <p:spPr>
          <a:xfrm flipH="1" flipV="1">
            <a:off x="4876801" y="5791200"/>
            <a:ext cx="2831" cy="37011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線矢印コネクタ 58"/>
          <p:cNvCxnSpPr>
            <a:stCxn id="52" idx="0"/>
          </p:cNvCxnSpPr>
          <p:nvPr/>
        </p:nvCxnSpPr>
        <p:spPr>
          <a:xfrm flipV="1">
            <a:off x="6473713" y="5791200"/>
            <a:ext cx="3" cy="37011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49695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0" dirty="0">
                <a:latin typeface="Arial" panose="020B0604020202020204" pitchFamily="34" charset="0"/>
                <a:cs typeface="Arial" panose="020B0604020202020204" pitchFamily="34" charset="0"/>
              </a:rPr>
              <a:t>Tool screen description</a:t>
            </a:r>
            <a:endParaRPr kumimoji="1" lang="ja-JP" altLang="en-US" b="0" dirty="0"/>
          </a:p>
        </p:txBody>
      </p:sp>
      <p:grpSp>
        <p:nvGrpSpPr>
          <p:cNvPr id="2" name="グループ化 1"/>
          <p:cNvGrpSpPr/>
          <p:nvPr/>
        </p:nvGrpSpPr>
        <p:grpSpPr>
          <a:xfrm>
            <a:off x="250825" y="953995"/>
            <a:ext cx="7474278" cy="2092881"/>
            <a:chOff x="294747" y="2774328"/>
            <a:chExt cx="7474278" cy="2092881"/>
          </a:xfrm>
        </p:grpSpPr>
        <p:sp>
          <p:nvSpPr>
            <p:cNvPr id="4" name="正方形/長方形 3"/>
            <p:cNvSpPr/>
            <p:nvPr/>
          </p:nvSpPr>
          <p:spPr>
            <a:xfrm>
              <a:off x="294747" y="2774328"/>
              <a:ext cx="2507722" cy="20313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>
                <a:buFont typeface="+mj-ea"/>
                <a:buAutoNum type="circleNumDbPlain"/>
              </a:pPr>
              <a:r>
                <a:rPr lang="en-US" altLang="ja-JP" sz="1400" dirty="0">
                  <a:latin typeface="+mn-ea"/>
                  <a:ea typeface="+mn-ea"/>
                </a:rPr>
                <a:t>Device List</a:t>
              </a:r>
            </a:p>
            <a:p>
              <a:pPr marL="342900" indent="-342900">
                <a:buFont typeface="+mj-ea"/>
                <a:buAutoNum type="circleNumDbPlain"/>
              </a:pPr>
              <a:r>
                <a:rPr lang="en-US" altLang="ja-JP" sz="1400" dirty="0">
                  <a:latin typeface="+mn-ea"/>
                  <a:ea typeface="+mn-ea"/>
                </a:rPr>
                <a:t>IP</a:t>
              </a:r>
              <a:r>
                <a:rPr lang="ja-JP" altLang="en-US" sz="1400" dirty="0">
                  <a:latin typeface="+mn-ea"/>
                  <a:ea typeface="+mn-ea"/>
                </a:rPr>
                <a:t> </a:t>
              </a:r>
              <a:r>
                <a:rPr lang="en-US" altLang="ja-JP" sz="1400" dirty="0">
                  <a:latin typeface="+mn-ea"/>
                  <a:ea typeface="+mn-ea"/>
                </a:rPr>
                <a:t>address </a:t>
              </a:r>
            </a:p>
            <a:p>
              <a:pPr marL="342900" indent="-342900">
                <a:buFont typeface="+mj-ea"/>
                <a:buAutoNum type="circleNumDbPlain"/>
              </a:pPr>
              <a:r>
                <a:rPr lang="en-US" altLang="ja-JP" sz="1400" dirty="0">
                  <a:latin typeface="+mn-ea"/>
                  <a:ea typeface="+mn-ea"/>
                </a:rPr>
                <a:t>Add</a:t>
              </a:r>
              <a:r>
                <a:rPr lang="ja-JP" altLang="en-US" sz="1400" dirty="0">
                  <a:latin typeface="+mn-ea"/>
                  <a:ea typeface="+mn-ea"/>
                </a:rPr>
                <a:t> </a:t>
              </a:r>
              <a:r>
                <a:rPr lang="en-US" altLang="ja-JP" sz="1400" dirty="0">
                  <a:latin typeface="+mn-ea"/>
                  <a:ea typeface="+mn-ea"/>
                </a:rPr>
                <a:t>button</a:t>
              </a:r>
            </a:p>
            <a:p>
              <a:pPr marL="342900" indent="-342900">
                <a:buFont typeface="+mj-ea"/>
                <a:buAutoNum type="circleNumDbPlain"/>
              </a:pPr>
              <a:r>
                <a:rPr lang="en-US" altLang="ja-JP" sz="1400" dirty="0">
                  <a:latin typeface="+mn-ea"/>
                  <a:ea typeface="+mn-ea"/>
                </a:rPr>
                <a:t>Remove</a:t>
              </a:r>
              <a:r>
                <a:rPr lang="ja-JP" altLang="en-US" sz="1400" dirty="0">
                  <a:latin typeface="+mn-ea"/>
                  <a:ea typeface="+mn-ea"/>
                </a:rPr>
                <a:t> </a:t>
              </a:r>
              <a:r>
                <a:rPr lang="en-US" altLang="ja-JP" sz="1400" dirty="0">
                  <a:latin typeface="+mn-ea"/>
                  <a:ea typeface="+mn-ea"/>
                </a:rPr>
                <a:t>button</a:t>
              </a:r>
            </a:p>
            <a:p>
              <a:pPr marL="342900" indent="-342900">
                <a:buFont typeface="+mj-ea"/>
                <a:buAutoNum type="circleNumDbPlain"/>
              </a:pPr>
              <a:r>
                <a:rPr lang="en-US" altLang="ja-JP" sz="1400" dirty="0">
                  <a:latin typeface="+mn-ea"/>
                  <a:ea typeface="+mn-ea"/>
                </a:rPr>
                <a:t>Device Info</a:t>
              </a:r>
            </a:p>
            <a:p>
              <a:pPr marL="342900" indent="-342900">
                <a:buFont typeface="+mj-ea"/>
                <a:buAutoNum type="circleNumDbPlain"/>
              </a:pPr>
              <a:r>
                <a:rPr lang="en-US" altLang="ja-JP" sz="1400" dirty="0">
                  <a:latin typeface="+mn-ea"/>
                  <a:ea typeface="+mn-ea"/>
                </a:rPr>
                <a:t>LAC Settings</a:t>
              </a:r>
            </a:p>
            <a:p>
              <a:pPr marL="342900" indent="-342900">
                <a:buFont typeface="+mj-ea"/>
                <a:buAutoNum type="circleNumDbPlain"/>
              </a:pPr>
              <a:r>
                <a:rPr lang="en-US" altLang="ja-JP" sz="1400" dirty="0">
                  <a:latin typeface="+mn-ea"/>
                  <a:ea typeface="+mn-ea"/>
                </a:rPr>
                <a:t>Download Settings</a:t>
              </a:r>
              <a:r>
                <a:rPr lang="ja-JP" altLang="en-US" sz="1400" dirty="0">
                  <a:latin typeface="+mn-ea"/>
                  <a:ea typeface="+mn-ea"/>
                </a:rPr>
                <a:t> </a:t>
              </a:r>
              <a:r>
                <a:rPr lang="en-US" altLang="ja-JP" sz="1400" dirty="0">
                  <a:latin typeface="+mn-ea"/>
                  <a:ea typeface="+mn-ea"/>
                </a:rPr>
                <a:t>button</a:t>
              </a:r>
            </a:p>
            <a:p>
              <a:pPr marL="342900" indent="-342900">
                <a:buFont typeface="+mj-ea"/>
                <a:buAutoNum type="circleNumDbPlain"/>
              </a:pPr>
              <a:r>
                <a:rPr lang="en-US" altLang="ja-JP" sz="1400" dirty="0">
                  <a:latin typeface="+mn-ea"/>
                  <a:ea typeface="+mn-ea"/>
                </a:rPr>
                <a:t>Upload Settings</a:t>
              </a:r>
              <a:r>
                <a:rPr lang="ja-JP" altLang="en-US" sz="1400" dirty="0">
                  <a:latin typeface="+mn-ea"/>
                  <a:ea typeface="+mn-ea"/>
                </a:rPr>
                <a:t> </a:t>
              </a:r>
              <a:r>
                <a:rPr lang="en-US" altLang="ja-JP" sz="1400" dirty="0">
                  <a:latin typeface="+mn-ea"/>
                  <a:ea typeface="+mn-ea"/>
                </a:rPr>
                <a:t>button</a:t>
              </a:r>
            </a:p>
            <a:p>
              <a:pPr marL="342900" indent="-342900">
                <a:buFont typeface="+mj-ea"/>
                <a:buAutoNum type="circleNumDbPlain"/>
              </a:pPr>
              <a:r>
                <a:rPr lang="en-US" altLang="ja-JP" sz="1400" dirty="0">
                  <a:latin typeface="+mn-ea"/>
                  <a:ea typeface="+mn-ea"/>
                </a:rPr>
                <a:t>Firmware Update</a:t>
              </a:r>
              <a:r>
                <a:rPr lang="ja-JP" altLang="en-US" sz="1400" dirty="0">
                  <a:latin typeface="+mn-ea"/>
                  <a:ea typeface="+mn-ea"/>
                </a:rPr>
                <a:t> </a:t>
              </a:r>
              <a:r>
                <a:rPr lang="en-US" altLang="ja-JP" sz="1400" dirty="0">
                  <a:latin typeface="+mn-ea"/>
                  <a:ea typeface="+mn-ea"/>
                </a:rPr>
                <a:t>button</a:t>
              </a:r>
            </a:p>
          </p:txBody>
        </p:sp>
        <p:sp>
          <p:nvSpPr>
            <p:cNvPr id="5" name="正方形/長方形 4"/>
            <p:cNvSpPr/>
            <p:nvPr/>
          </p:nvSpPr>
          <p:spPr>
            <a:xfrm>
              <a:off x="2802468" y="2774328"/>
              <a:ext cx="4966557" cy="20928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ja-JP" altLang="en-US" sz="1400" dirty="0">
                  <a:latin typeface="+mn-lt"/>
                </a:rPr>
                <a:t>：</a:t>
              </a:r>
              <a:r>
                <a:rPr lang="en-US" altLang="ja-JP" sz="1400" dirty="0"/>
                <a:t> Lists each device by IP address.</a:t>
              </a:r>
              <a:endParaRPr lang="en-US" altLang="ja-JP" sz="1400" dirty="0">
                <a:latin typeface="+mn-lt"/>
              </a:endParaRPr>
            </a:p>
            <a:p>
              <a:r>
                <a:rPr lang="ja-JP" altLang="en-US" sz="1400" dirty="0">
                  <a:latin typeface="+mn-lt"/>
                </a:rPr>
                <a:t>： </a:t>
              </a:r>
              <a:r>
                <a:rPr lang="en-US" altLang="ja-JP" sz="1400" dirty="0"/>
                <a:t>The IP address added in ③ is displayed </a:t>
              </a:r>
              <a:endParaRPr lang="en-US" altLang="ja-JP" sz="1400" dirty="0">
                <a:latin typeface="+mn-lt"/>
              </a:endParaRPr>
            </a:p>
            <a:p>
              <a:r>
                <a:rPr lang="ja-JP" altLang="en-US" sz="1400" dirty="0">
                  <a:latin typeface="+mn-lt"/>
                </a:rPr>
                <a:t>： </a:t>
              </a:r>
              <a:r>
                <a:rPr lang="en-US" altLang="ja-JP" sz="1400" dirty="0"/>
                <a:t>Add an IP address</a:t>
              </a:r>
              <a:endParaRPr lang="en-US" altLang="ja-JP" sz="1400" dirty="0">
                <a:latin typeface="+mn-lt"/>
              </a:endParaRPr>
            </a:p>
            <a:p>
              <a:r>
                <a:rPr lang="ja-JP" altLang="en-US" sz="1400" dirty="0">
                  <a:latin typeface="+mn-lt"/>
                </a:rPr>
                <a:t>： </a:t>
              </a:r>
              <a:r>
                <a:rPr lang="en-US" altLang="ja-JP" sz="1400" dirty="0"/>
                <a:t>Delete the added IP address</a:t>
              </a:r>
              <a:endParaRPr lang="en-US" altLang="ja-JP" sz="1400" dirty="0">
                <a:latin typeface="+mn-lt"/>
              </a:endParaRPr>
            </a:p>
            <a:p>
              <a:r>
                <a:rPr lang="ja-JP" altLang="en-US" sz="1400" dirty="0">
                  <a:latin typeface="+mn-lt"/>
                </a:rPr>
                <a:t>： </a:t>
              </a:r>
              <a:r>
                <a:rPr lang="en-US" altLang="ja-JP" sz="1400" dirty="0"/>
                <a:t>Displays the device information of the selected device</a:t>
              </a:r>
              <a:endParaRPr lang="en-US" altLang="ja-JP" sz="1400" dirty="0">
                <a:latin typeface="+mn-lt"/>
              </a:endParaRPr>
            </a:p>
            <a:p>
              <a:r>
                <a:rPr lang="ja-JP" altLang="en-US" sz="1400" dirty="0">
                  <a:latin typeface="+mn-lt"/>
                </a:rPr>
                <a:t>：</a:t>
              </a:r>
              <a:r>
                <a:rPr lang="en-US" altLang="ja-JP" sz="1400" dirty="0">
                  <a:latin typeface="+mn-lt"/>
                </a:rPr>
                <a:t> </a:t>
              </a:r>
              <a:r>
                <a:rPr lang="en-US" altLang="ja-JP" sz="1400" dirty="0"/>
                <a:t>Displays the "setting file" name on the H410 series</a:t>
              </a:r>
              <a:endParaRPr lang="en-US" altLang="ja-JP" sz="1400" dirty="0">
                <a:latin typeface="+mn-lt"/>
              </a:endParaRPr>
            </a:p>
            <a:p>
              <a:r>
                <a:rPr lang="ja-JP" altLang="en-US" sz="1400" dirty="0">
                  <a:latin typeface="+mn-lt"/>
                </a:rPr>
                <a:t>：</a:t>
              </a:r>
              <a:r>
                <a:rPr lang="en-US" altLang="ja-JP" sz="1400" dirty="0">
                  <a:latin typeface="+mn-lt"/>
                </a:rPr>
                <a:t> </a:t>
              </a:r>
              <a:r>
                <a:rPr lang="en-US" altLang="ja-JP" sz="1400" dirty="0"/>
                <a:t>Download the setting file on the H410 series</a:t>
              </a:r>
              <a:endParaRPr lang="en-US" altLang="ja-JP" sz="1400" dirty="0">
                <a:latin typeface="+mn-lt"/>
              </a:endParaRPr>
            </a:p>
            <a:p>
              <a:r>
                <a:rPr lang="ja-JP" altLang="en-US" sz="1400" dirty="0">
                  <a:latin typeface="+mn-lt"/>
                </a:rPr>
                <a:t>：</a:t>
              </a:r>
              <a:r>
                <a:rPr lang="en-US" altLang="ja-JP" sz="1400" dirty="0">
                  <a:latin typeface="+mn-lt"/>
                </a:rPr>
                <a:t> </a:t>
              </a:r>
              <a:r>
                <a:rPr lang="en-US" altLang="ja-JP" sz="1400" dirty="0"/>
                <a:t>Upload the setting file on the H410 series </a:t>
              </a:r>
              <a:endParaRPr lang="en-US" altLang="ja-JP" sz="1400" dirty="0">
                <a:latin typeface="+mn-lt"/>
              </a:endParaRPr>
            </a:p>
            <a:p>
              <a:r>
                <a:rPr lang="ja-JP" altLang="en-US" sz="1400" dirty="0">
                  <a:latin typeface="+mn-lt"/>
                </a:rPr>
                <a:t>： </a:t>
              </a:r>
              <a:r>
                <a:rPr lang="en-US" altLang="ja-JP" sz="1400" dirty="0"/>
                <a:t>Update the H410 series IPU firmware</a:t>
              </a:r>
              <a:endParaRPr lang="en-US" altLang="ja-JP" sz="1400" dirty="0"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926060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5370" y="3680385"/>
            <a:ext cx="3306277" cy="2736729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2122" y="869589"/>
            <a:ext cx="3289682" cy="2722992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3654" y="3873892"/>
            <a:ext cx="2556347" cy="1174857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0" dirty="0">
                <a:latin typeface="Arial" panose="020B0604020202020204" pitchFamily="34" charset="0"/>
                <a:cs typeface="Arial" panose="020B0604020202020204" pitchFamily="34" charset="0"/>
              </a:rPr>
              <a:t>Tool Operation Instructions-Add Device</a:t>
            </a:r>
            <a:endParaRPr kumimoji="1" lang="ja-JP" altLang="en-US" b="0" dirty="0"/>
          </a:p>
        </p:txBody>
      </p:sp>
      <p:sp>
        <p:nvSpPr>
          <p:cNvPr id="6" name="テキスト ボックス 5"/>
          <p:cNvSpPr txBox="1"/>
          <p:nvPr/>
        </p:nvSpPr>
        <p:spPr bwMode="auto">
          <a:xfrm>
            <a:off x="123649" y="3236012"/>
            <a:ext cx="338554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200" kern="0" noProof="0" dirty="0">
                <a:latin typeface="+mn-lt"/>
                <a:ea typeface="+mn-ea"/>
              </a:rPr>
              <a:t>①</a:t>
            </a:r>
            <a:endParaRPr kumimoji="1" lang="ja-JP" altLang="en-US" sz="1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8" name="テキスト ボックス 7"/>
          <p:cNvSpPr txBox="1"/>
          <p:nvPr/>
        </p:nvSpPr>
        <p:spPr bwMode="auto">
          <a:xfrm>
            <a:off x="149247" y="4322820"/>
            <a:ext cx="338554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200" kern="0" dirty="0">
                <a:latin typeface="+mn-lt"/>
                <a:ea typeface="+mn-ea"/>
              </a:rPr>
              <a:t>②</a:t>
            </a:r>
            <a:endParaRPr kumimoji="1" lang="ja-JP" altLang="en-US" sz="1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9" name="テキスト ボックス 8"/>
          <p:cNvSpPr txBox="1"/>
          <p:nvPr/>
        </p:nvSpPr>
        <p:spPr bwMode="auto">
          <a:xfrm>
            <a:off x="4160956" y="4322819"/>
            <a:ext cx="338554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200" kern="0" dirty="0">
                <a:latin typeface="+mn-lt"/>
                <a:ea typeface="+mn-ea"/>
              </a:rPr>
              <a:t>③</a:t>
            </a:r>
            <a:endParaRPr kumimoji="1" lang="ja-JP" altLang="en-US" sz="1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3990277" y="1135306"/>
            <a:ext cx="486810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ea"/>
              <a:buAutoNum type="circleNumDbPlain"/>
            </a:pPr>
            <a:r>
              <a:rPr lang="en-US" altLang="ja-JP" sz="1400" dirty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Press “Add”</a:t>
            </a:r>
            <a:r>
              <a:rPr lang="ja-JP" altLang="en-US" sz="1400" dirty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en-US" altLang="ja-JP" sz="1400" dirty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button</a:t>
            </a:r>
            <a:r>
              <a:rPr lang="ja-JP" altLang="en-US" sz="1400" dirty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endParaRPr lang="en-US" altLang="ja-JP" sz="1400" dirty="0"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indent="-342900">
              <a:buFont typeface="+mj-ea"/>
              <a:buAutoNum type="circleNumDbPlain"/>
            </a:pPr>
            <a:r>
              <a:rPr lang="en-US" altLang="ja-JP" sz="1400" dirty="0"/>
              <a:t>Enter the IP address set in the previous section "Preparation H410 Series System Settings (IP Address)" and click the "OK" button</a:t>
            </a:r>
          </a:p>
          <a:p>
            <a:pPr marL="342900" indent="-342900">
              <a:buFont typeface="+mj-ea"/>
              <a:buAutoNum type="circleNumDbPlain"/>
            </a:pPr>
            <a:r>
              <a:rPr lang="en-US" altLang="ja-JP" sz="1400" dirty="0"/>
              <a:t>The IP address added to the "Device List" is displayed</a:t>
            </a:r>
            <a:endParaRPr lang="en-US" altLang="ja-JP" sz="1400" dirty="0">
              <a:latin typeface="+mn-ea"/>
              <a:ea typeface="+mn-ea"/>
            </a:endParaRPr>
          </a:p>
        </p:txBody>
      </p:sp>
      <p:cxnSp>
        <p:nvCxnSpPr>
          <p:cNvPr id="12" name="カギ線コネクタ 11"/>
          <p:cNvCxnSpPr/>
          <p:nvPr/>
        </p:nvCxnSpPr>
        <p:spPr>
          <a:xfrm>
            <a:off x="1681827" y="5048749"/>
            <a:ext cx="2648406" cy="511792"/>
          </a:xfrm>
          <a:prstGeom prst="bentConnector3">
            <a:avLst>
              <a:gd name="adj1" fmla="val -79"/>
            </a:avLst>
          </a:prstGeom>
          <a:ln>
            <a:solidFill>
              <a:srgbClr val="FF006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10399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3447" y="3803747"/>
            <a:ext cx="3279746" cy="2714768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540" y="923448"/>
            <a:ext cx="3293000" cy="2725739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1072" y="3993217"/>
            <a:ext cx="2110589" cy="1247523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0" dirty="0">
                <a:latin typeface="Arial" panose="020B0604020202020204" pitchFamily="34" charset="0"/>
                <a:cs typeface="Arial" panose="020B0604020202020204" pitchFamily="34" charset="0"/>
              </a:rPr>
              <a:t>Tool operating instructions – delete device</a:t>
            </a:r>
            <a:endParaRPr kumimoji="1" lang="ja-JP" altLang="en-US" b="0" dirty="0"/>
          </a:p>
        </p:txBody>
      </p:sp>
      <p:sp>
        <p:nvSpPr>
          <p:cNvPr id="7" name="テキスト ボックス 6"/>
          <p:cNvSpPr txBox="1"/>
          <p:nvPr/>
        </p:nvSpPr>
        <p:spPr bwMode="auto">
          <a:xfrm>
            <a:off x="738681" y="3099861"/>
            <a:ext cx="338554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200" kern="0" noProof="0" dirty="0">
                <a:latin typeface="+mn-lt"/>
                <a:ea typeface="+mn-ea"/>
              </a:rPr>
              <a:t>①</a:t>
            </a:r>
            <a:endParaRPr kumimoji="1" lang="ja-JP" altLang="en-US" sz="1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8" name="テキスト ボックス 7"/>
          <p:cNvSpPr txBox="1"/>
          <p:nvPr/>
        </p:nvSpPr>
        <p:spPr bwMode="auto">
          <a:xfrm>
            <a:off x="822773" y="4784788"/>
            <a:ext cx="338554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200" kern="0" dirty="0">
                <a:latin typeface="+mn-lt"/>
                <a:ea typeface="+mn-ea"/>
              </a:rPr>
              <a:t>②</a:t>
            </a:r>
            <a:endParaRPr kumimoji="1" lang="ja-JP" altLang="en-US" sz="1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9" name="テキスト ボックス 8"/>
          <p:cNvSpPr txBox="1"/>
          <p:nvPr/>
        </p:nvSpPr>
        <p:spPr bwMode="auto">
          <a:xfrm>
            <a:off x="3855555" y="4911374"/>
            <a:ext cx="338554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200" kern="0" dirty="0">
                <a:latin typeface="+mn-lt"/>
                <a:ea typeface="+mn-ea"/>
              </a:rPr>
              <a:t>③</a:t>
            </a:r>
            <a:endParaRPr kumimoji="1" lang="ja-JP" altLang="en-US" sz="1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4025069" y="1203547"/>
            <a:ext cx="486810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ea"/>
              <a:buAutoNum type="circleNumDbPlain"/>
            </a:pPr>
            <a:r>
              <a:rPr lang="en-US" altLang="ja-JP" sz="1400" dirty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Choose “Device List”</a:t>
            </a:r>
            <a:r>
              <a:rPr lang="ja-JP" altLang="en-US" sz="1400" dirty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en-US" altLang="ja-JP" sz="1400" dirty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and push “Remove”</a:t>
            </a:r>
            <a:r>
              <a:rPr lang="ja-JP" altLang="en-US" sz="1400" dirty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en-US" altLang="ja-JP" sz="1400" dirty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button</a:t>
            </a:r>
          </a:p>
          <a:p>
            <a:pPr marL="342900" indent="-342900">
              <a:buFont typeface="+mj-ea"/>
              <a:buAutoNum type="circleNumDbPlain"/>
            </a:pPr>
            <a:r>
              <a:rPr lang="en-US" altLang="ja-JP" sz="1400" dirty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Press “OK”</a:t>
            </a:r>
            <a:r>
              <a:rPr lang="ja-JP" altLang="en-US" sz="1400" dirty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en-US" altLang="ja-JP" sz="1400" dirty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button</a:t>
            </a:r>
          </a:p>
          <a:p>
            <a:pPr marL="342900" indent="-342900">
              <a:buFont typeface="+mj-ea"/>
              <a:buAutoNum type="circleNumDbPlain"/>
            </a:pPr>
            <a:r>
              <a:rPr lang="en-US" altLang="ja-JP" sz="1400" dirty="0"/>
              <a:t>The IP address selected from the "Device List" will be deleted</a:t>
            </a:r>
            <a:endParaRPr lang="en-US" altLang="ja-JP" sz="1400" dirty="0">
              <a:latin typeface="+mn-ea"/>
              <a:ea typeface="+mn-ea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485775" y="2138903"/>
            <a:ext cx="1147763" cy="134397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8" name="カギ線コネクタ 17"/>
          <p:cNvCxnSpPr/>
          <p:nvPr/>
        </p:nvCxnSpPr>
        <p:spPr>
          <a:xfrm>
            <a:off x="1506366" y="5240740"/>
            <a:ext cx="2648406" cy="511792"/>
          </a:xfrm>
          <a:prstGeom prst="bentConnector3">
            <a:avLst>
              <a:gd name="adj1" fmla="val -79"/>
            </a:avLst>
          </a:prstGeom>
          <a:ln>
            <a:solidFill>
              <a:srgbClr val="FF006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正方形/長方形 19"/>
          <p:cNvSpPr/>
          <p:nvPr/>
        </p:nvSpPr>
        <p:spPr>
          <a:xfrm>
            <a:off x="4312120" y="5061787"/>
            <a:ext cx="1147763" cy="134397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94688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163390"/>
            <a:ext cx="3596959" cy="2977337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3683" y="1176105"/>
            <a:ext cx="3572719" cy="2957273"/>
          </a:xfrm>
          <a:prstGeom prst="rect">
            <a:avLst/>
          </a:prstGeom>
        </p:spPr>
      </p:pic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652848" y="192314"/>
            <a:ext cx="8642350" cy="389623"/>
          </a:xfrm>
        </p:spPr>
        <p:txBody>
          <a:bodyPr/>
          <a:lstStyle/>
          <a:p>
            <a:r>
              <a:rPr lang="en-US" altLang="ja-JP" b="0" dirty="0">
                <a:latin typeface="Arial" panose="020B0604020202020204" pitchFamily="34" charset="0"/>
                <a:cs typeface="Arial" panose="020B0604020202020204" pitchFamily="34" charset="0"/>
              </a:rPr>
              <a:t>Tool operating instructions – device connection</a:t>
            </a:r>
            <a:endParaRPr kumimoji="1" lang="ja-JP" altLang="en-US" b="0" dirty="0"/>
          </a:p>
        </p:txBody>
      </p:sp>
      <p:sp>
        <p:nvSpPr>
          <p:cNvPr id="7" name="テキスト ボックス 6"/>
          <p:cNvSpPr txBox="1"/>
          <p:nvPr/>
        </p:nvSpPr>
        <p:spPr bwMode="auto">
          <a:xfrm>
            <a:off x="154417" y="1588942"/>
            <a:ext cx="338554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200" kern="0" noProof="0" dirty="0">
                <a:latin typeface="+mn-lt"/>
                <a:ea typeface="+mn-ea"/>
              </a:rPr>
              <a:t>①</a:t>
            </a:r>
            <a:endParaRPr kumimoji="1" lang="ja-JP" altLang="en-US" sz="1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12" name="テキスト ボックス 11"/>
          <p:cNvSpPr txBox="1"/>
          <p:nvPr/>
        </p:nvSpPr>
        <p:spPr bwMode="auto">
          <a:xfrm>
            <a:off x="3222841" y="2480266"/>
            <a:ext cx="338554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200" kern="0" dirty="0">
                <a:latin typeface="+mn-lt"/>
                <a:ea typeface="+mn-ea"/>
              </a:rPr>
              <a:t>②</a:t>
            </a:r>
            <a:endParaRPr kumimoji="1" lang="ja-JP" altLang="en-US" sz="1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18" name="テキスト ボックス 17"/>
          <p:cNvSpPr txBox="1"/>
          <p:nvPr/>
        </p:nvSpPr>
        <p:spPr bwMode="auto">
          <a:xfrm>
            <a:off x="5690244" y="1631597"/>
            <a:ext cx="338554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200" kern="0" noProof="0" dirty="0">
                <a:latin typeface="+mn-lt"/>
                <a:ea typeface="+mn-ea"/>
              </a:rPr>
              <a:t>③</a:t>
            </a:r>
            <a:endParaRPr kumimoji="1" lang="ja-JP" altLang="en-US" sz="1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1099109" y="4587614"/>
            <a:ext cx="7174941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ea"/>
              <a:buAutoNum type="circleNumDbPlain"/>
            </a:pPr>
            <a:r>
              <a:rPr lang="en-US" altLang="ja-JP" sz="1400" dirty="0"/>
              <a:t>To connect to the device and start communication, select the IP address in the "Device List"</a:t>
            </a:r>
            <a:endParaRPr lang="en-US" altLang="ja-JP" sz="1400" dirty="0">
              <a:latin typeface="+mn-ea"/>
              <a:ea typeface="+mn-ea"/>
            </a:endParaRPr>
          </a:p>
          <a:p>
            <a:pPr marL="342900" indent="-342900">
              <a:buFont typeface="+mj-ea"/>
              <a:buAutoNum type="circleNumDbPlain"/>
            </a:pPr>
            <a:r>
              <a:rPr lang="en-US" altLang="ja-JP" sz="1400" dirty="0"/>
              <a:t>After connecting the device, if communication starts normally, the information will be updated in "Device Info" and "LAC Settings"</a:t>
            </a:r>
          </a:p>
          <a:p>
            <a:pPr marL="342900" indent="-342900">
              <a:buFont typeface="+mj-ea"/>
              <a:buAutoNum type="circleNumDbPlain"/>
            </a:pPr>
            <a:r>
              <a:rPr lang="en-US" altLang="ja-JP" sz="1400" dirty="0"/>
              <a:t>If the device is not connected, "Disconnected" is displayed in "Device Info"</a:t>
            </a:r>
            <a:endParaRPr lang="en-US" altLang="ja-JP" sz="1400" dirty="0">
              <a:latin typeface="+mn-ea"/>
              <a:ea typeface="+mn-ea"/>
            </a:endParaRPr>
          </a:p>
        </p:txBody>
      </p:sp>
      <p:cxnSp>
        <p:nvCxnSpPr>
          <p:cNvPr id="16" name="直線矢印コネクタ 15"/>
          <p:cNvCxnSpPr>
            <a:stCxn id="12" idx="1"/>
          </p:cNvCxnSpPr>
          <p:nvPr/>
        </p:nvCxnSpPr>
        <p:spPr>
          <a:xfrm flipH="1" flipV="1">
            <a:off x="2734962" y="2317166"/>
            <a:ext cx="487879" cy="3016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/>
          <p:cNvCxnSpPr>
            <a:stCxn id="12" idx="1"/>
          </p:cNvCxnSpPr>
          <p:nvPr/>
        </p:nvCxnSpPr>
        <p:spPr>
          <a:xfrm flipH="1">
            <a:off x="2489456" y="2618766"/>
            <a:ext cx="733385" cy="36994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正方形/長方形 27"/>
          <p:cNvSpPr/>
          <p:nvPr/>
        </p:nvSpPr>
        <p:spPr>
          <a:xfrm>
            <a:off x="323694" y="860949"/>
            <a:ext cx="225060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dirty="0">
                <a:latin typeface="+mn-lt"/>
              </a:rPr>
              <a:t>Device connecting screen</a:t>
            </a:r>
          </a:p>
        </p:txBody>
      </p:sp>
      <p:sp>
        <p:nvSpPr>
          <p:cNvPr id="29" name="正方形/長方形 28"/>
          <p:cNvSpPr/>
          <p:nvPr/>
        </p:nvSpPr>
        <p:spPr>
          <a:xfrm>
            <a:off x="4474264" y="855613"/>
            <a:ext cx="262810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dirty="0"/>
              <a:t>Device unconnected screen</a:t>
            </a:r>
            <a:endParaRPr lang="en-US" altLang="ja-JP" sz="1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441005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3987" y="958959"/>
            <a:ext cx="4224423" cy="3496712"/>
          </a:xfrm>
          <a:prstGeom prst="rect">
            <a:avLst/>
          </a:prstGeom>
        </p:spPr>
      </p:pic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518845" y="192314"/>
            <a:ext cx="8642350" cy="389623"/>
          </a:xfrm>
        </p:spPr>
        <p:txBody>
          <a:bodyPr/>
          <a:lstStyle/>
          <a:p>
            <a:r>
              <a:rPr lang="en-US" altLang="ja-JP" b="0" dirty="0">
                <a:latin typeface="Arial" panose="020B0604020202020204" pitchFamily="34" charset="0"/>
                <a:cs typeface="Arial" panose="020B0604020202020204" pitchFamily="34" charset="0"/>
              </a:rPr>
              <a:t>Tool operating instructions – reconnect device</a:t>
            </a:r>
            <a:endParaRPr kumimoji="1" lang="ja-JP" altLang="en-US" b="0" dirty="0"/>
          </a:p>
        </p:txBody>
      </p:sp>
      <p:sp>
        <p:nvSpPr>
          <p:cNvPr id="7" name="テキスト ボックス 6"/>
          <p:cNvSpPr txBox="1"/>
          <p:nvPr/>
        </p:nvSpPr>
        <p:spPr bwMode="auto">
          <a:xfrm>
            <a:off x="1933442" y="1614697"/>
            <a:ext cx="338554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200" kern="0" noProof="0" dirty="0">
                <a:latin typeface="+mn-lt"/>
                <a:ea typeface="+mn-ea"/>
              </a:rPr>
              <a:t>①</a:t>
            </a:r>
            <a:endParaRPr kumimoji="1" lang="ja-JP" altLang="en-US" sz="1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921021" y="4667935"/>
            <a:ext cx="730195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ea"/>
              <a:buAutoNum type="circleNumDbPlain"/>
            </a:pPr>
            <a:r>
              <a:rPr lang="en-US" altLang="ja-JP" sz="1400" dirty="0"/>
              <a:t>If you want to reconnect the device or update the information in "Device Info" and "LAC Settings", select the IP address in "Device List" again</a:t>
            </a:r>
            <a:endParaRPr lang="en-US" altLang="ja-JP" sz="1400" dirty="0">
              <a:latin typeface="+mn-ea"/>
              <a:ea typeface="+mn-ea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2304949" y="1879850"/>
            <a:ext cx="1467982" cy="215874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67940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742" y="1066927"/>
            <a:ext cx="3623167" cy="2999030"/>
          </a:xfrm>
          <a:prstGeom prst="rect">
            <a:avLst/>
          </a:prstGeom>
        </p:spPr>
      </p:pic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838200" y="216013"/>
            <a:ext cx="8642350" cy="389623"/>
          </a:xfrm>
        </p:spPr>
        <p:txBody>
          <a:bodyPr/>
          <a:lstStyle/>
          <a:p>
            <a:r>
              <a:rPr lang="en-US" altLang="ja-JP" sz="2200" b="0" dirty="0">
                <a:latin typeface="Arial" panose="020B0604020202020204" pitchFamily="34" charset="0"/>
                <a:cs typeface="Arial" panose="020B0604020202020204" pitchFamily="34" charset="0"/>
              </a:rPr>
              <a:t>Tool operating instructions-download configuration file</a:t>
            </a:r>
            <a:endParaRPr kumimoji="1" lang="ja-JP" altLang="en-US" sz="2200" b="0" dirty="0"/>
          </a:p>
        </p:txBody>
      </p:sp>
      <p:sp>
        <p:nvSpPr>
          <p:cNvPr id="23" name="正方形/長方形 22"/>
          <p:cNvSpPr/>
          <p:nvPr/>
        </p:nvSpPr>
        <p:spPr>
          <a:xfrm>
            <a:off x="838200" y="4698364"/>
            <a:ext cx="727156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ea"/>
              <a:buAutoNum type="circleNumDbPlain"/>
            </a:pPr>
            <a:r>
              <a:rPr lang="en-US" altLang="ja-JP" sz="1400" dirty="0"/>
              <a:t>To download the setting file set in the H410 series, click the "Download Settings" button.</a:t>
            </a:r>
            <a:endParaRPr lang="en-US" altLang="ja-JP" sz="1400" dirty="0">
              <a:latin typeface="+mn-ea"/>
              <a:ea typeface="+mn-ea"/>
            </a:endParaRPr>
          </a:p>
          <a:p>
            <a:pPr marL="342900" indent="-342900">
              <a:buFont typeface="+mj-ea"/>
              <a:buAutoNum type="circleNumDbPlain"/>
            </a:pPr>
            <a:r>
              <a:rPr lang="en-US" altLang="ja-JP" sz="1400" dirty="0"/>
              <a:t>Set the file name with any name and click the "Save (S)" button to save the file in the folder * with the .lac extension</a:t>
            </a:r>
            <a:endParaRPr lang="en-US" altLang="ja-JP" sz="1400" dirty="0">
              <a:solidFill>
                <a:srgbClr val="FF0000"/>
              </a:solidFill>
              <a:latin typeface="+mn-ea"/>
              <a:ea typeface="+mn-ea"/>
            </a:endParaRPr>
          </a:p>
          <a:p>
            <a:r>
              <a:rPr lang="en-US" altLang="ja-JP" sz="1400" dirty="0">
                <a:solidFill>
                  <a:srgbClr val="FF0000"/>
                </a:solidFill>
                <a:latin typeface="+mn-ea"/>
                <a:ea typeface="+mn-ea"/>
              </a:rPr>
              <a:t>     ※ </a:t>
            </a:r>
            <a:r>
              <a:rPr lang="en-US" altLang="ja-JP" sz="1400" dirty="0">
                <a:solidFill>
                  <a:srgbClr val="FF0000"/>
                </a:solidFill>
              </a:rPr>
              <a:t>A folder is automatically created with the name of the connected Device List</a:t>
            </a:r>
            <a:endParaRPr lang="en-US" altLang="ja-JP" sz="1400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7" name="テキスト ボックス 6"/>
          <p:cNvSpPr txBox="1"/>
          <p:nvPr/>
        </p:nvSpPr>
        <p:spPr bwMode="auto">
          <a:xfrm>
            <a:off x="1557866" y="3437996"/>
            <a:ext cx="338667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200" kern="0" noProof="0" dirty="0">
                <a:latin typeface="+mn-lt"/>
                <a:ea typeface="+mn-ea"/>
              </a:rPr>
              <a:t>①</a:t>
            </a:r>
            <a:endParaRPr kumimoji="1" lang="ja-JP" altLang="en-US" sz="1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1896533" y="3714995"/>
            <a:ext cx="982134" cy="23945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6688" y="1282628"/>
            <a:ext cx="3681503" cy="2574893"/>
          </a:xfrm>
          <a:prstGeom prst="rect">
            <a:avLst/>
          </a:prstGeom>
        </p:spPr>
      </p:pic>
      <p:cxnSp>
        <p:nvCxnSpPr>
          <p:cNvPr id="11" name="カギ線コネクタ 10"/>
          <p:cNvCxnSpPr/>
          <p:nvPr/>
        </p:nvCxnSpPr>
        <p:spPr>
          <a:xfrm>
            <a:off x="3995909" y="2570075"/>
            <a:ext cx="862192" cy="689"/>
          </a:xfrm>
          <a:prstGeom prst="bentConnector3">
            <a:avLst>
              <a:gd name="adj1" fmla="val 50000"/>
            </a:avLst>
          </a:prstGeom>
          <a:ln>
            <a:solidFill>
              <a:srgbClr val="FF006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/>
          <p:cNvSpPr txBox="1"/>
          <p:nvPr/>
        </p:nvSpPr>
        <p:spPr bwMode="auto">
          <a:xfrm>
            <a:off x="4538021" y="1056856"/>
            <a:ext cx="338667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200" kern="0" dirty="0">
                <a:latin typeface="+mn-lt"/>
                <a:ea typeface="+mn-ea"/>
              </a:rPr>
              <a:t>②</a:t>
            </a:r>
            <a:endParaRPr kumimoji="1" lang="ja-JP" altLang="en-US" sz="1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9395284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図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717" y="1057770"/>
            <a:ext cx="3606499" cy="2985233"/>
          </a:xfrm>
          <a:prstGeom prst="rect">
            <a:avLst/>
          </a:prstGeom>
        </p:spPr>
      </p:pic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826266" y="205677"/>
            <a:ext cx="8642350" cy="389623"/>
          </a:xfrm>
        </p:spPr>
        <p:txBody>
          <a:bodyPr/>
          <a:lstStyle/>
          <a:p>
            <a:r>
              <a:rPr lang="en-US" altLang="ja-JP" sz="2200" b="0" dirty="0">
                <a:latin typeface="Arial" panose="020B0604020202020204" pitchFamily="34" charset="0"/>
                <a:cs typeface="Arial" panose="020B0604020202020204" pitchFamily="34" charset="0"/>
              </a:rPr>
              <a:t>Tool operating instructions-upload configuration file</a:t>
            </a:r>
            <a:endParaRPr kumimoji="1" lang="ja-JP" altLang="en-US" sz="2200" b="0" dirty="0"/>
          </a:p>
        </p:txBody>
      </p:sp>
      <p:sp>
        <p:nvSpPr>
          <p:cNvPr id="8" name="正方形/長方形 7"/>
          <p:cNvSpPr/>
          <p:nvPr/>
        </p:nvSpPr>
        <p:spPr>
          <a:xfrm>
            <a:off x="2846110" y="3678800"/>
            <a:ext cx="1014690" cy="303153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 bwMode="auto">
          <a:xfrm>
            <a:off x="2676833" y="3370554"/>
            <a:ext cx="338554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200" kern="0" noProof="0" dirty="0">
                <a:latin typeface="+mn-lt"/>
                <a:ea typeface="+mn-ea"/>
              </a:rPr>
              <a:t>①</a:t>
            </a:r>
            <a:endParaRPr kumimoji="1" lang="ja-JP" altLang="en-US" sz="1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94594" y="4307284"/>
            <a:ext cx="573864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ea"/>
              <a:buAutoNum type="circleNumDbPlain"/>
            </a:pPr>
            <a:r>
              <a:rPr lang="en-US" altLang="ja-JP" sz="1400" dirty="0"/>
              <a:t>To upload the setting file to the H410 series, click the "Upload Settings" button</a:t>
            </a:r>
            <a:endParaRPr lang="en-US" altLang="ja-JP" sz="1400" dirty="0">
              <a:latin typeface="+mn-ea"/>
              <a:ea typeface="+mn-ea"/>
            </a:endParaRPr>
          </a:p>
          <a:p>
            <a:pPr marL="342900" indent="-342900">
              <a:buFont typeface="+mj-ea"/>
              <a:buAutoNum type="circleNumDbPlain"/>
            </a:pPr>
            <a:r>
              <a:rPr lang="en-US" altLang="ja-JP" sz="1400" dirty="0"/>
              <a:t>Select the .lac extension → click the "Open (O)" button</a:t>
            </a:r>
            <a:endParaRPr lang="en-US" altLang="ja-JP" sz="1400" dirty="0">
              <a:latin typeface="+mn-ea"/>
              <a:ea typeface="+mn-ea"/>
            </a:endParaRPr>
          </a:p>
          <a:p>
            <a:pPr marL="342900" indent="-342900">
              <a:buFont typeface="+mj-ea"/>
              <a:buAutoNum type="circleNumDbPlain"/>
            </a:pPr>
            <a:r>
              <a:rPr lang="en-US" altLang="ja-JP" sz="1400" dirty="0"/>
              <a:t>will be asked if you want to overwrite the system settings at the same time </a:t>
            </a:r>
            <a:r>
              <a:rPr lang="en-US" altLang="ja-JP" sz="1400" dirty="0">
                <a:solidFill>
                  <a:srgbClr val="FF0000"/>
                </a:solidFill>
              </a:rPr>
              <a:t>※</a:t>
            </a:r>
            <a:r>
              <a:rPr lang="en-US" altLang="ja-JP" sz="1400" dirty="0"/>
              <a:t>, so check it if you want to overwrite it</a:t>
            </a:r>
            <a:endParaRPr lang="en-US" altLang="ja-JP" sz="1400" dirty="0">
              <a:latin typeface="+mn-ea"/>
              <a:ea typeface="+mn-ea"/>
            </a:endParaRPr>
          </a:p>
          <a:p>
            <a:pPr marL="342900" indent="-342900">
              <a:buFont typeface="+mj-ea"/>
              <a:buAutoNum type="circleNumDbPlain"/>
            </a:pPr>
            <a:r>
              <a:rPr lang="en-US" altLang="ja-JP" sz="1400" dirty="0"/>
              <a:t>By clicking the "OK" button, the setting file will be uploaded to the H410 series</a:t>
            </a:r>
          </a:p>
          <a:p>
            <a:r>
              <a:rPr lang="en-US" altLang="ja-JP" sz="1400" dirty="0">
                <a:solidFill>
                  <a:srgbClr val="FF0000"/>
                </a:solidFill>
                <a:latin typeface="+mn-lt"/>
              </a:rPr>
              <a:t>※</a:t>
            </a:r>
            <a:r>
              <a:rPr lang="en-US" altLang="ja-JP" sz="1400" dirty="0">
                <a:solidFill>
                  <a:srgbClr val="FF0000"/>
                </a:solidFill>
              </a:rPr>
              <a:t>Other than network related settings (IP address, </a:t>
            </a:r>
            <a:r>
              <a:rPr lang="en-US" altLang="ja-JP" sz="1400" dirty="0" err="1">
                <a:solidFill>
                  <a:srgbClr val="FF0000"/>
                </a:solidFill>
              </a:rPr>
              <a:t>netmask,gateway</a:t>
            </a:r>
            <a:r>
              <a:rPr lang="en-US" altLang="ja-JP" sz="1400" dirty="0">
                <a:solidFill>
                  <a:srgbClr val="FF0000"/>
                </a:solidFill>
              </a:rPr>
              <a:t>)</a:t>
            </a:r>
            <a:endParaRPr lang="en-US" altLang="ja-JP" sz="1400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09488" y="1053519"/>
            <a:ext cx="4100776" cy="2693047"/>
          </a:xfrm>
          <a:prstGeom prst="rect">
            <a:avLst/>
          </a:prstGeom>
        </p:spPr>
      </p:pic>
      <p:cxnSp>
        <p:nvCxnSpPr>
          <p:cNvPr id="12" name="カギ線コネクタ 11"/>
          <p:cNvCxnSpPr/>
          <p:nvPr/>
        </p:nvCxnSpPr>
        <p:spPr>
          <a:xfrm>
            <a:off x="3995909" y="2570075"/>
            <a:ext cx="862192" cy="689"/>
          </a:xfrm>
          <a:prstGeom prst="bentConnector3">
            <a:avLst>
              <a:gd name="adj1" fmla="val 50000"/>
            </a:avLst>
          </a:prstGeom>
          <a:ln>
            <a:solidFill>
              <a:srgbClr val="FF006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 bwMode="auto">
          <a:xfrm>
            <a:off x="4572000" y="789238"/>
            <a:ext cx="338667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200" kern="0" dirty="0">
                <a:latin typeface="+mn-lt"/>
                <a:ea typeface="+mn-ea"/>
              </a:rPr>
              <a:t>②</a:t>
            </a:r>
            <a:endParaRPr kumimoji="1" lang="ja-JP" altLang="en-US" sz="1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pic>
        <p:nvPicPr>
          <p:cNvPr id="14" name="図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36555" y="4281883"/>
            <a:ext cx="2856620" cy="1925979"/>
          </a:xfrm>
          <a:prstGeom prst="rect">
            <a:avLst/>
          </a:prstGeom>
        </p:spPr>
      </p:pic>
      <p:sp>
        <p:nvSpPr>
          <p:cNvPr id="26" name="テキスト ボックス 25"/>
          <p:cNvSpPr txBox="1"/>
          <p:nvPr/>
        </p:nvSpPr>
        <p:spPr bwMode="auto">
          <a:xfrm>
            <a:off x="5929875" y="5476835"/>
            <a:ext cx="338667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200" kern="0" dirty="0">
                <a:latin typeface="+mn-lt"/>
                <a:ea typeface="+mn-ea"/>
              </a:rPr>
              <a:t>③</a:t>
            </a:r>
            <a:endParaRPr kumimoji="1" lang="ja-JP" altLang="en-US" sz="1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27" name="テキスト ボックス 26"/>
          <p:cNvSpPr txBox="1"/>
          <p:nvPr/>
        </p:nvSpPr>
        <p:spPr bwMode="auto">
          <a:xfrm>
            <a:off x="7281864" y="5899954"/>
            <a:ext cx="338667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200" kern="0" noProof="0" dirty="0">
                <a:latin typeface="+mn-lt"/>
                <a:ea typeface="+mn-ea"/>
              </a:rPr>
              <a:t>④</a:t>
            </a:r>
            <a:endParaRPr kumimoji="1" lang="ja-JP" altLang="en-US" sz="1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6306426" y="5696140"/>
            <a:ext cx="1260233" cy="172906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9" name="正方形/長方形 28"/>
          <p:cNvSpPr/>
          <p:nvPr/>
        </p:nvSpPr>
        <p:spPr>
          <a:xfrm>
            <a:off x="7659991" y="5919949"/>
            <a:ext cx="592469" cy="237011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1" name="カギ線コネクタ 19"/>
          <p:cNvCxnSpPr/>
          <p:nvPr/>
        </p:nvCxnSpPr>
        <p:spPr>
          <a:xfrm>
            <a:off x="7275912" y="3775167"/>
            <a:ext cx="5952" cy="489782"/>
          </a:xfrm>
          <a:prstGeom prst="straightConnector1">
            <a:avLst/>
          </a:prstGeom>
          <a:ln>
            <a:solidFill>
              <a:srgbClr val="FF006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61956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628" y="888098"/>
            <a:ext cx="3624862" cy="3000433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17627" y="888098"/>
            <a:ext cx="3227205" cy="2119359"/>
          </a:xfrm>
          <a:prstGeom prst="rect">
            <a:avLst/>
          </a:prstGeom>
        </p:spPr>
      </p:pic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501650" y="179126"/>
            <a:ext cx="8642350" cy="389623"/>
          </a:xfrm>
        </p:spPr>
        <p:txBody>
          <a:bodyPr/>
          <a:lstStyle/>
          <a:p>
            <a:r>
              <a:rPr lang="en-US" altLang="ja-JP" b="0" dirty="0">
                <a:latin typeface="Arial" panose="020B0604020202020204" pitchFamily="34" charset="0"/>
                <a:cs typeface="Arial" panose="020B0604020202020204" pitchFamily="34" charset="0"/>
              </a:rPr>
              <a:t>Tool Operating Instructions-Firmware Update</a:t>
            </a:r>
            <a:endParaRPr kumimoji="1" lang="ja-JP" altLang="en-US" b="0" dirty="0"/>
          </a:p>
        </p:txBody>
      </p:sp>
      <p:sp>
        <p:nvSpPr>
          <p:cNvPr id="4" name="テキスト ボックス 3"/>
          <p:cNvSpPr txBox="1"/>
          <p:nvPr/>
        </p:nvSpPr>
        <p:spPr bwMode="auto">
          <a:xfrm>
            <a:off x="2522530" y="1329577"/>
            <a:ext cx="338554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200" kern="0" dirty="0">
                <a:latin typeface="+mn-lt"/>
                <a:ea typeface="+mn-ea"/>
              </a:rPr>
              <a:t>①</a:t>
            </a:r>
            <a:endParaRPr kumimoji="1" lang="ja-JP" altLang="en-US" sz="1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2903420" y="1582156"/>
            <a:ext cx="1016648" cy="291141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2" name="カギ線コネクタ 31"/>
          <p:cNvCxnSpPr/>
          <p:nvPr/>
        </p:nvCxnSpPr>
        <p:spPr>
          <a:xfrm>
            <a:off x="4026490" y="2770215"/>
            <a:ext cx="1495645" cy="0"/>
          </a:xfrm>
          <a:prstGeom prst="straightConnector1">
            <a:avLst/>
          </a:prstGeom>
          <a:ln>
            <a:solidFill>
              <a:srgbClr val="FF006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図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37539" y="3404416"/>
            <a:ext cx="2402349" cy="1559679"/>
          </a:xfrm>
          <a:prstGeom prst="rect">
            <a:avLst/>
          </a:prstGeom>
        </p:spPr>
      </p:pic>
      <p:cxnSp>
        <p:nvCxnSpPr>
          <p:cNvPr id="34" name="カギ線コネクタ 19"/>
          <p:cNvCxnSpPr/>
          <p:nvPr/>
        </p:nvCxnSpPr>
        <p:spPr>
          <a:xfrm>
            <a:off x="7132762" y="3003549"/>
            <a:ext cx="5952" cy="379704"/>
          </a:xfrm>
          <a:prstGeom prst="straightConnector1">
            <a:avLst/>
          </a:prstGeom>
          <a:ln>
            <a:solidFill>
              <a:srgbClr val="FF006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正方形/長方形 34"/>
          <p:cNvSpPr/>
          <p:nvPr/>
        </p:nvSpPr>
        <p:spPr>
          <a:xfrm>
            <a:off x="363250" y="4307284"/>
            <a:ext cx="5302461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ea"/>
              <a:buAutoNum type="circleNumDbPlain"/>
            </a:pPr>
            <a:r>
              <a:rPr lang="en-US" altLang="ja-JP" sz="1400" dirty="0"/>
              <a:t>To update the H410 series IPU firmware, click the "Firmware Update" button</a:t>
            </a:r>
            <a:endParaRPr lang="en-US" altLang="ja-JP" sz="1400" dirty="0">
              <a:latin typeface="+mn-ea"/>
              <a:ea typeface="+mn-ea"/>
            </a:endParaRPr>
          </a:p>
          <a:p>
            <a:pPr marL="342900" indent="-342900">
              <a:buFont typeface="+mj-ea"/>
              <a:buAutoNum type="circleNumDbPlain"/>
            </a:pPr>
            <a:r>
              <a:rPr lang="en-US" altLang="ja-JP" sz="1400" dirty="0"/>
              <a:t>Select the .</a:t>
            </a:r>
            <a:r>
              <a:rPr lang="en-US" altLang="ja-JP" sz="1400" dirty="0" err="1"/>
              <a:t>dat</a:t>
            </a:r>
            <a:r>
              <a:rPr lang="en-US" altLang="ja-JP" sz="1400" dirty="0"/>
              <a:t> extension for firmware update prepared in advance → Click the "Open (O)" button</a:t>
            </a:r>
            <a:endParaRPr lang="en-US" altLang="ja-JP" sz="1400" dirty="0">
              <a:latin typeface="+mn-ea"/>
              <a:ea typeface="+mn-ea"/>
            </a:endParaRPr>
          </a:p>
          <a:p>
            <a:pPr marL="342900" indent="-342900">
              <a:buFont typeface="+mj-ea"/>
              <a:buAutoNum type="circleNumDbPlain"/>
            </a:pPr>
            <a:r>
              <a:rPr lang="en-US" altLang="ja-JP" sz="1400" dirty="0"/>
              <a:t>A confirmation screen will be displayed. Click the "OK" button to start the firmware update</a:t>
            </a:r>
          </a:p>
          <a:p>
            <a:pPr marL="342900" indent="-342900">
              <a:buFont typeface="+mj-ea"/>
              <a:buAutoNum type="circleNumDbPlain"/>
            </a:pPr>
            <a:r>
              <a:rPr lang="en-US" altLang="ja-JP" sz="1400" dirty="0"/>
              <a:t>When the restart request screen is displayed, click the "OK" button and then restart the H410 series to complete the firmware update</a:t>
            </a:r>
            <a:endParaRPr lang="en-US" altLang="ja-JP" sz="1400" dirty="0">
              <a:latin typeface="+mn-ea"/>
              <a:ea typeface="+mn-ea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7734025" y="2799377"/>
            <a:ext cx="457475" cy="152672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テキスト ボックス 40"/>
          <p:cNvSpPr txBox="1"/>
          <p:nvPr/>
        </p:nvSpPr>
        <p:spPr bwMode="auto">
          <a:xfrm>
            <a:off x="7395471" y="2493216"/>
            <a:ext cx="338554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200" kern="0" noProof="0" dirty="0">
                <a:latin typeface="+mn-lt"/>
                <a:ea typeface="+mn-ea"/>
              </a:rPr>
              <a:t>②</a:t>
            </a:r>
            <a:endParaRPr kumimoji="1" lang="ja-JP" altLang="en-US" sz="1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2" name="正方形/長方形 41"/>
          <p:cNvSpPr/>
          <p:nvPr/>
        </p:nvSpPr>
        <p:spPr>
          <a:xfrm>
            <a:off x="7036787" y="4686548"/>
            <a:ext cx="572091" cy="207585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テキスト ボックス 42"/>
          <p:cNvSpPr txBox="1"/>
          <p:nvPr/>
        </p:nvSpPr>
        <p:spPr bwMode="auto">
          <a:xfrm>
            <a:off x="6656019" y="4508287"/>
            <a:ext cx="338554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③</a:t>
            </a: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94847" y="5236486"/>
            <a:ext cx="1869877" cy="1225092"/>
          </a:xfrm>
          <a:prstGeom prst="rect">
            <a:avLst/>
          </a:prstGeom>
        </p:spPr>
      </p:pic>
      <p:sp>
        <p:nvSpPr>
          <p:cNvPr id="45" name="正方形/長方形 44"/>
          <p:cNvSpPr/>
          <p:nvPr/>
        </p:nvSpPr>
        <p:spPr>
          <a:xfrm>
            <a:off x="7314365" y="6170024"/>
            <a:ext cx="635835" cy="205373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テキスト ボックス 45"/>
          <p:cNvSpPr txBox="1"/>
          <p:nvPr/>
        </p:nvSpPr>
        <p:spPr bwMode="auto">
          <a:xfrm>
            <a:off x="6943574" y="5961562"/>
            <a:ext cx="338554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200" kern="0" dirty="0">
                <a:latin typeface="+mn-lt"/>
                <a:ea typeface="+mn-ea"/>
              </a:rPr>
              <a:t>④</a:t>
            </a:r>
            <a:endParaRPr kumimoji="1" lang="ja-JP" altLang="en-US" sz="1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037224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0" dirty="0">
                <a:latin typeface="Arial" panose="020B0604020202020204" pitchFamily="34" charset="0"/>
                <a:cs typeface="Arial" panose="020B0604020202020204" pitchFamily="34" charset="0"/>
              </a:rPr>
              <a:t>Contents</a:t>
            </a:r>
            <a:endParaRPr kumimoji="1" lang="ja-JP" altLang="en-US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250825" y="743003"/>
            <a:ext cx="855450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altLang="ja-JP" dirty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Notes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Preparation - PC network settings (IP address)</a:t>
            </a:r>
            <a:endParaRPr lang="en-US" altLang="ja-JP" dirty="0"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Preparation - 410 Series System Settings (IP Address)</a:t>
            </a:r>
            <a:endParaRPr lang="en-US" altLang="ja-JP" dirty="0"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How to start Tool</a:t>
            </a:r>
            <a:endParaRPr lang="en-US" altLang="ja-JP" dirty="0"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Tool screen description</a:t>
            </a:r>
            <a:endParaRPr lang="en-US" altLang="ja-JP" dirty="0"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indent="-342900">
              <a:buFont typeface="+mj-ea"/>
              <a:buAutoNum type="arabicPeriod"/>
            </a:pP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Tool operation instructions - Add Device</a:t>
            </a:r>
            <a:endParaRPr lang="en-US" altLang="ja-JP" dirty="0"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indent="-342900">
              <a:buFont typeface="+mj-ea"/>
              <a:buAutoNum type="arabicPeriod"/>
            </a:pP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Tool operating instructions - delete device</a:t>
            </a:r>
            <a:endParaRPr lang="en-US" altLang="ja-JP" dirty="0"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indent="-342900">
              <a:buFont typeface="+mj-ea"/>
              <a:buAutoNum type="arabicPeriod"/>
            </a:pP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Tool operating instructions - device connection</a:t>
            </a:r>
            <a:endParaRPr lang="en-US" altLang="ja-JP" dirty="0"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indent="-342900">
              <a:buFont typeface="+mj-ea"/>
              <a:buAutoNum type="arabicPeriod"/>
            </a:pP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Tool operating instructions - reconnect device</a:t>
            </a:r>
            <a:endParaRPr lang="en-US" altLang="ja-JP" dirty="0"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indent="-342900">
              <a:buFont typeface="+mj-ea"/>
              <a:buAutoNum type="arabicPeriod"/>
            </a:pP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Tool operating instructions - download configuration file</a:t>
            </a:r>
            <a:endParaRPr lang="en-US" altLang="ja-JP" dirty="0"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indent="-342900">
              <a:buFont typeface="+mj-ea"/>
              <a:buAutoNum type="arabicPeriod"/>
            </a:pP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Tool operating instructions - upload configuration file</a:t>
            </a:r>
          </a:p>
          <a:p>
            <a:pPr marL="342900" indent="-342900">
              <a:buFont typeface="+mj-ea"/>
              <a:buAutoNum type="arabicPeriod"/>
            </a:pP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Tool operating instructions - Firmware Update</a:t>
            </a:r>
            <a:endParaRPr lang="en-US" altLang="ja-JP" dirty="0"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81965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0" dirty="0">
                <a:latin typeface="Arial" panose="020B0604020202020204" pitchFamily="34" charset="0"/>
                <a:cs typeface="Arial" panose="020B0604020202020204" pitchFamily="34" charset="0"/>
              </a:rPr>
              <a:t>Notes</a:t>
            </a:r>
            <a:endParaRPr kumimoji="1" lang="ja-JP" altLang="en-US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" name="グループ化 8"/>
          <p:cNvGrpSpPr/>
          <p:nvPr/>
        </p:nvGrpSpPr>
        <p:grpSpPr>
          <a:xfrm>
            <a:off x="1961488" y="1544917"/>
            <a:ext cx="5637491" cy="3077882"/>
            <a:chOff x="1676867" y="1392517"/>
            <a:chExt cx="5637491" cy="3077882"/>
          </a:xfrm>
        </p:grpSpPr>
        <p:pic>
          <p:nvPicPr>
            <p:cNvPr id="4" name="図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540738" y="1392517"/>
              <a:ext cx="4062524" cy="1964784"/>
            </a:xfrm>
            <a:prstGeom prst="rect">
              <a:avLst/>
            </a:prstGeom>
          </p:spPr>
        </p:pic>
        <p:grpSp>
          <p:nvGrpSpPr>
            <p:cNvPr id="8" name="グループ化 7"/>
            <p:cNvGrpSpPr/>
            <p:nvPr/>
          </p:nvGrpSpPr>
          <p:grpSpPr>
            <a:xfrm>
              <a:off x="1676867" y="3553286"/>
              <a:ext cx="5637491" cy="917113"/>
              <a:chOff x="1676867" y="3553286"/>
              <a:chExt cx="5637491" cy="917113"/>
            </a:xfrm>
          </p:grpSpPr>
          <p:sp>
            <p:nvSpPr>
              <p:cNvPr id="23" name="正方形/長方形 22"/>
              <p:cNvSpPr/>
              <p:nvPr/>
            </p:nvSpPr>
            <p:spPr>
              <a:xfrm>
                <a:off x="2351552" y="3731735"/>
                <a:ext cx="4962806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ja-JP" sz="1400" dirty="0"/>
                  <a:t>The setting tool not usable during H410 series measurement. Please use after moving to the setting screen</a:t>
                </a:r>
                <a:endParaRPr lang="en-US" altLang="ja-JP" sz="1400" dirty="0">
                  <a:latin typeface="+mn-lt"/>
                </a:endParaRPr>
              </a:p>
            </p:txBody>
          </p:sp>
          <p:pic>
            <p:nvPicPr>
              <p:cNvPr id="1026" name="Picture 2" descr="https://zet-art.net/wp-content/uploads/2019/03/caution-01.png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76867" y="3553286"/>
                <a:ext cx="917113" cy="91711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13672175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図 103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9014" y="2779155"/>
            <a:ext cx="5249289" cy="296820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392718" y="192314"/>
            <a:ext cx="8642350" cy="389623"/>
          </a:xfrm>
        </p:spPr>
        <p:txBody>
          <a:bodyPr/>
          <a:lstStyle/>
          <a:p>
            <a:r>
              <a:rPr lang="en-US" altLang="ja-JP" b="0" dirty="0">
                <a:latin typeface="Arial" panose="020B0604020202020204" pitchFamily="34" charset="0"/>
                <a:cs typeface="Arial" panose="020B0604020202020204" pitchFamily="34" charset="0"/>
              </a:rPr>
              <a:t>Preparation-PC network settings (IP address)</a:t>
            </a:r>
            <a:endParaRPr lang="en-US" altLang="ja-JP" b="0" dirty="0"/>
          </a:p>
        </p:txBody>
      </p:sp>
      <p:sp>
        <p:nvSpPr>
          <p:cNvPr id="42" name="正方形/長方形 41"/>
          <p:cNvSpPr/>
          <p:nvPr/>
        </p:nvSpPr>
        <p:spPr>
          <a:xfrm>
            <a:off x="829733" y="744809"/>
            <a:ext cx="72478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dirty="0"/>
              <a:t>To establish the connection between the PC and the H410 series, set the network settings (IP address) on the PC side. (* Supported OS: Windows10)</a:t>
            </a:r>
            <a:endParaRPr lang="en-US" altLang="ja-JP" sz="1400" dirty="0">
              <a:latin typeface="+mn-ea"/>
              <a:ea typeface="+mn-ea"/>
            </a:endParaRPr>
          </a:p>
        </p:txBody>
      </p:sp>
      <p:grpSp>
        <p:nvGrpSpPr>
          <p:cNvPr id="1040" name="グループ化 1039"/>
          <p:cNvGrpSpPr/>
          <p:nvPr/>
        </p:nvGrpSpPr>
        <p:grpSpPr>
          <a:xfrm>
            <a:off x="946914" y="1477144"/>
            <a:ext cx="7111259" cy="1084233"/>
            <a:chOff x="946914" y="1172994"/>
            <a:chExt cx="7111259" cy="1084233"/>
          </a:xfrm>
        </p:grpSpPr>
        <p:graphicFrame>
          <p:nvGraphicFramePr>
            <p:cNvPr id="16" name="オブジェクト 1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16240437"/>
                </p:ext>
              </p:extLst>
            </p:nvPr>
          </p:nvGraphicFramePr>
          <p:xfrm>
            <a:off x="946914" y="1197165"/>
            <a:ext cx="1440000" cy="10426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64" name="ビットマップ イメージ" r:id="rId5" imgW="2409524" imgH="1743318" progId="Paint.Picture">
                    <p:embed/>
                  </p:oleObj>
                </mc:Choice>
                <mc:Fallback>
                  <p:oleObj name="ビットマップ イメージ" r:id="rId5" imgW="2409524" imgH="1743318" progId="Paint.Picture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46914" y="1197165"/>
                          <a:ext cx="1440000" cy="104264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1027" name="図 1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83639" y="1172994"/>
              <a:ext cx="770649" cy="108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02398" y="1177227"/>
              <a:ext cx="1355775" cy="108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22" name="直線コネクタ 21"/>
            <p:cNvCxnSpPr>
              <a:stCxn id="16" idx="3"/>
              <a:endCxn id="1027" idx="1"/>
            </p:cNvCxnSpPr>
            <p:nvPr/>
          </p:nvCxnSpPr>
          <p:spPr>
            <a:xfrm flipV="1">
              <a:off x="2386914" y="1712994"/>
              <a:ext cx="1596725" cy="5493"/>
            </a:xfrm>
            <a:prstGeom prst="line">
              <a:avLst/>
            </a:prstGeom>
            <a:ln w="12700">
              <a:solidFill>
                <a:srgbClr val="0066FF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線コネクタ 28"/>
            <p:cNvCxnSpPr>
              <a:stCxn id="1027" idx="3"/>
            </p:cNvCxnSpPr>
            <p:nvPr/>
          </p:nvCxnSpPr>
          <p:spPr>
            <a:xfrm>
              <a:off x="4754288" y="1712994"/>
              <a:ext cx="1855519" cy="0"/>
            </a:xfrm>
            <a:prstGeom prst="line">
              <a:avLst/>
            </a:prstGeom>
            <a:ln w="12700">
              <a:solidFill>
                <a:srgbClr val="0066FF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正方形/長方形 42"/>
            <p:cNvSpPr/>
            <p:nvPr/>
          </p:nvSpPr>
          <p:spPr>
            <a:xfrm>
              <a:off x="2542239" y="1435995"/>
              <a:ext cx="1286074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sz="1200" dirty="0">
                  <a:latin typeface="+mn-ea"/>
                  <a:ea typeface="+mn-ea"/>
                </a:rPr>
                <a:t>Ethernet</a:t>
              </a:r>
              <a:r>
                <a:rPr lang="ja-JP" altLang="en-US" sz="1200" dirty="0">
                  <a:latin typeface="+mn-ea"/>
                  <a:ea typeface="+mn-ea"/>
                </a:rPr>
                <a:t> </a:t>
              </a:r>
              <a:r>
                <a:rPr lang="en-US" altLang="ja-JP" sz="1200" dirty="0">
                  <a:latin typeface="+mn-ea"/>
                  <a:ea typeface="+mn-ea"/>
                </a:rPr>
                <a:t>cable</a:t>
              </a:r>
            </a:p>
          </p:txBody>
        </p:sp>
        <p:sp>
          <p:nvSpPr>
            <p:cNvPr id="46" name="正方形/長方形 45"/>
            <p:cNvSpPr/>
            <p:nvPr/>
          </p:nvSpPr>
          <p:spPr>
            <a:xfrm>
              <a:off x="5039010" y="1435995"/>
              <a:ext cx="1286074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sz="1200" dirty="0">
                  <a:latin typeface="+mn-ea"/>
                  <a:ea typeface="+mn-ea"/>
                </a:rPr>
                <a:t>Monitor cable</a:t>
              </a:r>
            </a:p>
          </p:txBody>
        </p:sp>
      </p:grpSp>
      <p:sp>
        <p:nvSpPr>
          <p:cNvPr id="54" name="正方形/長方形 53"/>
          <p:cNvSpPr/>
          <p:nvPr/>
        </p:nvSpPr>
        <p:spPr>
          <a:xfrm>
            <a:off x="1023877" y="5802352"/>
            <a:ext cx="792347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ea"/>
              <a:buAutoNum type="circleNumDbPlain"/>
            </a:pPr>
            <a:r>
              <a:rPr lang="en-US" altLang="ja-JP" sz="1400" dirty="0"/>
              <a:t>When hardware connection is complete, go to Control Panel&gt; Network and Internet&gt; Network and Sharing Center</a:t>
            </a:r>
          </a:p>
          <a:p>
            <a:pPr marL="342900" indent="-342900">
              <a:buFont typeface="+mj-ea"/>
              <a:buAutoNum type="circleNumDbPlain"/>
            </a:pPr>
            <a:r>
              <a:rPr lang="en-US" altLang="ja-JP" sz="1400" dirty="0"/>
              <a:t>Press "Ethernet"</a:t>
            </a:r>
            <a:endParaRPr lang="en-US" altLang="ja-JP" sz="1400" dirty="0">
              <a:latin typeface="+mn-ea"/>
              <a:ea typeface="+mn-ea"/>
            </a:endParaRPr>
          </a:p>
        </p:txBody>
      </p:sp>
      <p:sp>
        <p:nvSpPr>
          <p:cNvPr id="55" name="テキスト ボックス 54"/>
          <p:cNvSpPr txBox="1"/>
          <p:nvPr/>
        </p:nvSpPr>
        <p:spPr bwMode="auto">
          <a:xfrm>
            <a:off x="3954078" y="3756926"/>
            <a:ext cx="338554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200" kern="0" noProof="0" dirty="0">
                <a:latin typeface="+mn-lt"/>
                <a:ea typeface="+mn-ea"/>
              </a:rPr>
              <a:t>②</a:t>
            </a:r>
            <a:endParaRPr kumimoji="1" lang="ja-JP" altLang="en-US" sz="1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1041" name="円/楕円 1040"/>
          <p:cNvSpPr/>
          <p:nvPr/>
        </p:nvSpPr>
        <p:spPr>
          <a:xfrm>
            <a:off x="829733" y="1346469"/>
            <a:ext cx="1712505" cy="1280275"/>
          </a:xfrm>
          <a:prstGeom prst="ellipse">
            <a:avLst/>
          </a:prstGeom>
          <a:solidFill>
            <a:srgbClr val="FFC000">
              <a:alpha val="8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正方形/長方形 57"/>
          <p:cNvSpPr/>
          <p:nvPr/>
        </p:nvSpPr>
        <p:spPr>
          <a:xfrm>
            <a:off x="1023877" y="1338644"/>
            <a:ext cx="136303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200" dirty="0">
                <a:solidFill>
                  <a:srgbClr val="FF0000"/>
                </a:solidFill>
              </a:rPr>
              <a:t>Network settings</a:t>
            </a:r>
            <a:endParaRPr lang="en-US" altLang="ja-JP" sz="12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59" name="正方形/長方形 58"/>
          <p:cNvSpPr/>
          <p:nvPr/>
        </p:nvSpPr>
        <p:spPr>
          <a:xfrm>
            <a:off x="4657530" y="3859925"/>
            <a:ext cx="567267" cy="137558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テキスト ボックス 55"/>
          <p:cNvSpPr txBox="1"/>
          <p:nvPr/>
        </p:nvSpPr>
        <p:spPr bwMode="auto">
          <a:xfrm>
            <a:off x="2595504" y="2626744"/>
            <a:ext cx="338554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200" kern="0" noProof="0" dirty="0">
                <a:latin typeface="+mn-lt"/>
                <a:ea typeface="+mn-ea"/>
              </a:rPr>
              <a:t>①</a:t>
            </a:r>
            <a:endParaRPr kumimoji="1" lang="ja-JP" altLang="en-US" sz="1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7511370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0" dirty="0">
                <a:latin typeface="Arial" panose="020B0604020202020204" pitchFamily="34" charset="0"/>
                <a:cs typeface="Arial" panose="020B0604020202020204" pitchFamily="34" charset="0"/>
              </a:rPr>
              <a:t>Preparation-PC network settings (IP address)</a:t>
            </a:r>
            <a:endParaRPr kumimoji="1" lang="ja-JP" altLang="en-US" b="0" dirty="0"/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126" y="807353"/>
            <a:ext cx="3101975" cy="3772473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5059" y="807353"/>
            <a:ext cx="2889130" cy="3772473"/>
          </a:xfrm>
          <a:prstGeom prst="rect">
            <a:avLst/>
          </a:prstGeom>
        </p:spPr>
      </p:pic>
      <p:sp>
        <p:nvSpPr>
          <p:cNvPr id="13" name="正方形/長方形 12"/>
          <p:cNvSpPr/>
          <p:nvPr/>
        </p:nvSpPr>
        <p:spPr>
          <a:xfrm>
            <a:off x="713787" y="3904585"/>
            <a:ext cx="801746" cy="227148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/>
          <p:cNvSpPr/>
          <p:nvPr/>
        </p:nvSpPr>
        <p:spPr>
          <a:xfrm>
            <a:off x="4851716" y="2170001"/>
            <a:ext cx="2055970" cy="163624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/>
          <p:cNvSpPr txBox="1"/>
          <p:nvPr/>
        </p:nvSpPr>
        <p:spPr bwMode="auto">
          <a:xfrm>
            <a:off x="470582" y="3578027"/>
            <a:ext cx="338554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200" kern="0" noProof="0" dirty="0">
                <a:latin typeface="+mn-lt"/>
                <a:ea typeface="+mn-ea"/>
              </a:rPr>
              <a:t>①</a:t>
            </a:r>
            <a:endParaRPr kumimoji="1" lang="ja-JP" altLang="en-US" sz="1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18" name="テキスト ボックス 17"/>
          <p:cNvSpPr txBox="1"/>
          <p:nvPr/>
        </p:nvSpPr>
        <p:spPr bwMode="auto">
          <a:xfrm>
            <a:off x="4505782" y="1902527"/>
            <a:ext cx="338554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200" kern="0" noProof="0" dirty="0">
                <a:latin typeface="+mn-lt"/>
                <a:ea typeface="+mn-ea"/>
              </a:rPr>
              <a:t>②</a:t>
            </a:r>
            <a:endParaRPr kumimoji="1" lang="ja-JP" altLang="en-US" sz="1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21" name="テキスト ボックス 20"/>
          <p:cNvSpPr txBox="1"/>
          <p:nvPr/>
        </p:nvSpPr>
        <p:spPr bwMode="auto">
          <a:xfrm>
            <a:off x="6151832" y="2892322"/>
            <a:ext cx="338554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200" kern="0" noProof="0" dirty="0">
                <a:latin typeface="+mn-lt"/>
                <a:ea typeface="+mn-ea"/>
              </a:rPr>
              <a:t>③</a:t>
            </a:r>
            <a:endParaRPr kumimoji="1" lang="ja-JP" altLang="en-US" sz="1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518998" y="4906384"/>
            <a:ext cx="792347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ea"/>
              <a:buAutoNum type="circleNumDbPlain"/>
            </a:pPr>
            <a:r>
              <a:rPr lang="en-US" altLang="ja-JP" sz="1400" dirty="0"/>
              <a:t>Click "Properties"</a:t>
            </a:r>
            <a:endParaRPr lang="en-US" altLang="ja-JP" sz="1400" dirty="0">
              <a:latin typeface="+mn-ea"/>
              <a:ea typeface="+mn-ea"/>
            </a:endParaRPr>
          </a:p>
          <a:p>
            <a:pPr marL="342900" indent="-342900">
              <a:buFont typeface="+mj-ea"/>
              <a:buAutoNum type="circleNumDbPlain"/>
            </a:pPr>
            <a:r>
              <a:rPr lang="en-US" altLang="ja-JP" sz="1400" dirty="0"/>
              <a:t>Make sure that "Internet Protocol Version 4 (TCP / IPv4)" is checked and selected</a:t>
            </a:r>
            <a:endParaRPr lang="en-US" altLang="ja-JP" sz="1400" dirty="0">
              <a:latin typeface="+mn-ea"/>
            </a:endParaRPr>
          </a:p>
          <a:p>
            <a:pPr marL="342900" indent="-342900">
              <a:buFont typeface="+mj-ea"/>
              <a:buAutoNum type="circleNumDbPlain"/>
            </a:pPr>
            <a:r>
              <a:rPr lang="en-US" altLang="ja-JP" sz="1400" dirty="0"/>
              <a:t>Click "Properties(R)"</a:t>
            </a:r>
            <a:endParaRPr lang="en-US" altLang="ja-JP" sz="1400" dirty="0">
              <a:latin typeface="+mn-ea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6515787" y="3143920"/>
            <a:ext cx="807880" cy="231161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12687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0" dirty="0">
                <a:latin typeface="Arial" panose="020B0604020202020204" pitchFamily="34" charset="0"/>
                <a:cs typeface="Arial" panose="020B0604020202020204" pitchFamily="34" charset="0"/>
              </a:rPr>
              <a:t>Preparation-PC network settings (IP address)</a:t>
            </a:r>
            <a:endParaRPr kumimoji="1" lang="ja-JP" altLang="en-US" b="0" dirty="0"/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643" y="780205"/>
            <a:ext cx="3224481" cy="3592002"/>
          </a:xfrm>
          <a:prstGeom prst="rect">
            <a:avLst/>
          </a:prstGeom>
        </p:spPr>
      </p:pic>
      <p:sp>
        <p:nvSpPr>
          <p:cNvPr id="15" name="正方形/長方形 14"/>
          <p:cNvSpPr/>
          <p:nvPr/>
        </p:nvSpPr>
        <p:spPr>
          <a:xfrm>
            <a:off x="2081747" y="2086640"/>
            <a:ext cx="1118652" cy="659261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2262715" y="4090436"/>
            <a:ext cx="737659" cy="233914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/>
          <p:cNvSpPr txBox="1"/>
          <p:nvPr/>
        </p:nvSpPr>
        <p:spPr bwMode="auto">
          <a:xfrm>
            <a:off x="273366" y="1848719"/>
            <a:ext cx="338554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200" kern="0" noProof="0" dirty="0">
                <a:latin typeface="+mn-lt"/>
                <a:ea typeface="+mn-ea"/>
              </a:rPr>
              <a:t>①</a:t>
            </a:r>
            <a:endParaRPr kumimoji="1" lang="ja-JP" altLang="en-US" sz="1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22" name="テキスト ボックス 21"/>
          <p:cNvSpPr txBox="1"/>
          <p:nvPr/>
        </p:nvSpPr>
        <p:spPr bwMode="auto">
          <a:xfrm>
            <a:off x="1697279" y="3157461"/>
            <a:ext cx="338554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200" kern="0" noProof="0" dirty="0">
                <a:latin typeface="+mn-lt"/>
                <a:ea typeface="+mn-ea"/>
              </a:rPr>
              <a:t>④</a:t>
            </a:r>
            <a:endParaRPr kumimoji="1" lang="ja-JP" altLang="en-US" sz="1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250824" y="4529716"/>
            <a:ext cx="8893175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ea"/>
              <a:buAutoNum type="circleNumDbPlain"/>
            </a:pPr>
            <a:r>
              <a:rPr lang="en-US" altLang="ja-JP" sz="1400" dirty="0"/>
              <a:t>Check "Use the following IP address (S)"</a:t>
            </a:r>
            <a:endParaRPr lang="en-US" altLang="ja-JP" sz="1400" dirty="0">
              <a:latin typeface="+mn-ea"/>
              <a:ea typeface="+mn-ea"/>
            </a:endParaRPr>
          </a:p>
          <a:p>
            <a:pPr marL="342900" indent="-342900">
              <a:buFont typeface="+mj-ea"/>
              <a:buAutoNum type="circleNumDbPlain"/>
            </a:pPr>
            <a:r>
              <a:rPr lang="en-US" altLang="ja-JP" sz="1400" dirty="0"/>
              <a:t>Enter "IP address (I)", "Subnet mask (U)", and "Default gateway (D)" referring to above [</a:t>
            </a:r>
            <a:r>
              <a:rPr lang="en-US" altLang="ja-JP" sz="1400" dirty="0">
                <a:solidFill>
                  <a:srgbClr val="FF0000"/>
                </a:solidFill>
              </a:rPr>
              <a:t>Setting example</a:t>
            </a:r>
            <a:r>
              <a:rPr lang="en-US" altLang="ja-JP" sz="1400" dirty="0"/>
              <a:t>]</a:t>
            </a:r>
            <a:endParaRPr lang="en-US" altLang="ja-JP" sz="1400" dirty="0">
              <a:latin typeface="+mn-ea"/>
              <a:ea typeface="+mn-ea"/>
            </a:endParaRPr>
          </a:p>
          <a:p>
            <a:pPr marL="342900" indent="-342900">
              <a:buFont typeface="+mj-ea"/>
              <a:buAutoNum type="circleNumDbPlain"/>
            </a:pPr>
            <a:r>
              <a:rPr lang="en-US" altLang="ja-JP" sz="1400" dirty="0"/>
              <a:t>Check "Use the following DNS server address (E)"</a:t>
            </a:r>
            <a:endParaRPr lang="en-US" altLang="ja-JP" sz="1400" dirty="0">
              <a:latin typeface="+mn-ea"/>
              <a:ea typeface="+mn-ea"/>
            </a:endParaRPr>
          </a:p>
          <a:p>
            <a:pPr marL="342900" indent="-342900">
              <a:buFont typeface="+mj-ea"/>
              <a:buAutoNum type="circleNumDbPlain"/>
            </a:pPr>
            <a:r>
              <a:rPr lang="en-US" altLang="ja-JP" sz="1400" dirty="0"/>
              <a:t>No need to enter "Priority DNS server (P)" and "Alternative DNS server (A)"</a:t>
            </a:r>
          </a:p>
          <a:p>
            <a:pPr marL="342900" indent="-342900">
              <a:buFont typeface="+mj-ea"/>
              <a:buAutoNum type="circleNumDbPlain"/>
            </a:pPr>
            <a:r>
              <a:rPr lang="en-US" altLang="ja-JP" sz="1400" dirty="0"/>
              <a:t>Click "OK" to complete the IP address setting</a:t>
            </a:r>
            <a:endParaRPr lang="en-US" altLang="ja-JP" sz="1400" dirty="0">
              <a:latin typeface="+mn-ea"/>
              <a:ea typeface="+mn-ea"/>
            </a:endParaRPr>
          </a:p>
        </p:txBody>
      </p:sp>
      <p:sp>
        <p:nvSpPr>
          <p:cNvPr id="10" name="テキスト ボックス 9"/>
          <p:cNvSpPr txBox="1"/>
          <p:nvPr/>
        </p:nvSpPr>
        <p:spPr bwMode="auto">
          <a:xfrm>
            <a:off x="1697279" y="1968833"/>
            <a:ext cx="338554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200" kern="0" dirty="0">
                <a:latin typeface="+mn-lt"/>
                <a:ea typeface="+mn-ea"/>
              </a:rPr>
              <a:t>②</a:t>
            </a:r>
            <a:endParaRPr kumimoji="1" lang="ja-JP" altLang="en-US" sz="1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2081747" y="3144597"/>
            <a:ext cx="1118651" cy="490959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/>
          <p:cNvSpPr txBox="1"/>
          <p:nvPr/>
        </p:nvSpPr>
        <p:spPr bwMode="auto">
          <a:xfrm>
            <a:off x="273366" y="2932433"/>
            <a:ext cx="338554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200" kern="0" noProof="0" dirty="0">
                <a:latin typeface="+mn-lt"/>
                <a:ea typeface="+mn-ea"/>
              </a:rPr>
              <a:t>③</a:t>
            </a:r>
            <a:endParaRPr kumimoji="1" lang="ja-JP" altLang="en-US" sz="1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17" name="テキスト ボックス 16"/>
          <p:cNvSpPr txBox="1"/>
          <p:nvPr/>
        </p:nvSpPr>
        <p:spPr bwMode="auto">
          <a:xfrm>
            <a:off x="1866556" y="3895752"/>
            <a:ext cx="338554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200" kern="0" noProof="0" dirty="0">
                <a:latin typeface="+mn-lt"/>
                <a:ea typeface="+mn-ea"/>
              </a:rPr>
              <a:t>⑤</a:t>
            </a:r>
            <a:endParaRPr kumimoji="1" lang="ja-JP" altLang="en-US" sz="1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3956049" y="1076281"/>
            <a:ext cx="4937125" cy="101566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altLang="ja-JP" sz="1600" dirty="0">
                <a:solidFill>
                  <a:srgbClr val="FF0000"/>
                </a:solidFill>
                <a:latin typeface="+mn-ea"/>
                <a:ea typeface="+mn-ea"/>
              </a:rPr>
              <a:t>[</a:t>
            </a:r>
            <a:r>
              <a:rPr lang="en-US" altLang="ja-JP" sz="1600" dirty="0">
                <a:solidFill>
                  <a:srgbClr val="FF0000"/>
                </a:solidFill>
              </a:rPr>
              <a:t>Setting Example</a:t>
            </a:r>
            <a:r>
              <a:rPr lang="en-US" altLang="ja-JP" sz="1600" dirty="0">
                <a:solidFill>
                  <a:srgbClr val="FF0000"/>
                </a:solidFill>
                <a:latin typeface="+mn-ea"/>
                <a:ea typeface="+mn-ea"/>
              </a:rPr>
              <a:t>]</a:t>
            </a:r>
            <a:endParaRPr lang="en-US" altLang="ja-JP" sz="1400" dirty="0">
              <a:solidFill>
                <a:srgbClr val="FF0000"/>
              </a:solidFill>
              <a:latin typeface="+mn-ea"/>
              <a:ea typeface="+mn-ea"/>
            </a:endParaRPr>
          </a:p>
          <a:p>
            <a:r>
              <a:rPr lang="ja-JP" altLang="en-US" sz="1400" dirty="0">
                <a:latin typeface="+mn-ea"/>
                <a:ea typeface="+mn-ea"/>
              </a:rPr>
              <a:t> </a:t>
            </a:r>
            <a:r>
              <a:rPr lang="en-US" altLang="ja-JP" sz="1400" dirty="0">
                <a:latin typeface="+mn-ea"/>
                <a:ea typeface="+mn-ea"/>
              </a:rPr>
              <a:t>IP Address(I)</a:t>
            </a:r>
            <a:r>
              <a:rPr lang="ja-JP" altLang="en-US" sz="1400" dirty="0">
                <a:latin typeface="+mn-ea"/>
                <a:ea typeface="+mn-ea"/>
              </a:rPr>
              <a:t>：        </a:t>
            </a:r>
            <a:r>
              <a:rPr lang="en-US" altLang="ja-JP" sz="1400" dirty="0">
                <a:latin typeface="+mn-ea"/>
                <a:ea typeface="+mn-ea"/>
              </a:rPr>
              <a:t>192.168.0.99</a:t>
            </a:r>
          </a:p>
          <a:p>
            <a:r>
              <a:rPr lang="ja-JP" altLang="en-US" sz="1400" dirty="0">
                <a:latin typeface="+mn-ea"/>
                <a:ea typeface="+mn-ea"/>
              </a:rPr>
              <a:t> </a:t>
            </a:r>
            <a:r>
              <a:rPr lang="en-US" altLang="ja-JP" sz="1400" dirty="0">
                <a:latin typeface="+mn-ea"/>
                <a:ea typeface="+mn-ea"/>
              </a:rPr>
              <a:t>Subnet mask(U)</a:t>
            </a:r>
            <a:r>
              <a:rPr lang="ja-JP" altLang="en-US" sz="1400" dirty="0">
                <a:latin typeface="+mn-ea"/>
                <a:ea typeface="+mn-ea"/>
              </a:rPr>
              <a:t>：     </a:t>
            </a:r>
            <a:r>
              <a:rPr lang="en-US" altLang="ja-JP" sz="1400" dirty="0">
                <a:latin typeface="+mn-ea"/>
                <a:ea typeface="+mn-ea"/>
              </a:rPr>
              <a:t>255.255.255.0</a:t>
            </a:r>
          </a:p>
          <a:p>
            <a:r>
              <a:rPr lang="ja-JP" altLang="en-US" sz="1400" dirty="0">
                <a:latin typeface="+mn-ea"/>
                <a:ea typeface="+mn-ea"/>
              </a:rPr>
              <a:t> </a:t>
            </a:r>
            <a:r>
              <a:rPr lang="en-US" altLang="ja-JP" sz="1400" dirty="0">
                <a:latin typeface="+mn-ea"/>
                <a:ea typeface="+mn-ea"/>
              </a:rPr>
              <a:t>Default gateway (D)</a:t>
            </a:r>
            <a:r>
              <a:rPr lang="ja-JP" altLang="en-US" sz="1400" dirty="0">
                <a:latin typeface="+mn-ea"/>
                <a:ea typeface="+mn-ea"/>
              </a:rPr>
              <a:t>：</a:t>
            </a:r>
            <a:r>
              <a:rPr lang="en-US" altLang="ja-JP" sz="1400" dirty="0">
                <a:latin typeface="+mn-ea"/>
                <a:ea typeface="+mn-ea"/>
              </a:rPr>
              <a:t>Blank</a:t>
            </a:r>
          </a:p>
        </p:txBody>
      </p:sp>
    </p:spTree>
    <p:extLst>
      <p:ext uri="{BB962C8B-B14F-4D97-AF65-F5344CB8AC3E}">
        <p14:creationId xmlns:p14="http://schemas.microsoft.com/office/powerpoint/2010/main" val="8252151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1671" y="3130121"/>
            <a:ext cx="3517292" cy="2663831"/>
          </a:xfrm>
          <a:prstGeom prst="rect">
            <a:avLst/>
          </a:prstGeom>
        </p:spPr>
      </p:pic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201220" y="405476"/>
            <a:ext cx="9176954" cy="389623"/>
          </a:xfrm>
        </p:spPr>
        <p:txBody>
          <a:bodyPr/>
          <a:lstStyle/>
          <a:p>
            <a:r>
              <a:rPr lang="ja-JP" altLang="en-US" sz="2200" b="0" dirty="0"/>
              <a:t>         </a:t>
            </a:r>
            <a:r>
              <a:rPr lang="en-US" altLang="ja-JP" sz="2200" b="0" dirty="0">
                <a:latin typeface="Arial" panose="020B0604020202020204" pitchFamily="34" charset="0"/>
                <a:cs typeface="Arial" panose="020B0604020202020204" pitchFamily="34" charset="0"/>
              </a:rPr>
              <a:t>Preparation --H410 Series System Settings (IP Address)</a:t>
            </a:r>
            <a:br>
              <a:rPr lang="en-US" altLang="ja-JP" sz="2200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altLang="ja-JP" sz="2200" b="0" dirty="0"/>
          </a:p>
        </p:txBody>
      </p:sp>
      <p:sp>
        <p:nvSpPr>
          <p:cNvPr id="42" name="正方形/長方形 41"/>
          <p:cNvSpPr/>
          <p:nvPr/>
        </p:nvSpPr>
        <p:spPr>
          <a:xfrm>
            <a:off x="421937" y="801547"/>
            <a:ext cx="80634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dirty="0"/>
              <a:t>In order to establish the connection between the PC and the H410 series, configure the Ethernet settings (IP address) on the H410 series side.</a:t>
            </a:r>
            <a:endParaRPr lang="en-US" altLang="ja-JP" sz="1400" dirty="0">
              <a:latin typeface="+mn-ea"/>
              <a:ea typeface="+mn-ea"/>
            </a:endParaRPr>
          </a:p>
        </p:txBody>
      </p:sp>
      <p:grpSp>
        <p:nvGrpSpPr>
          <p:cNvPr id="1040" name="グループ化 1039"/>
          <p:cNvGrpSpPr/>
          <p:nvPr/>
        </p:nvGrpSpPr>
        <p:grpSpPr>
          <a:xfrm>
            <a:off x="851671" y="1540688"/>
            <a:ext cx="7111259" cy="1084233"/>
            <a:chOff x="946914" y="1172994"/>
            <a:chExt cx="7111259" cy="1084233"/>
          </a:xfrm>
        </p:grpSpPr>
        <p:graphicFrame>
          <p:nvGraphicFramePr>
            <p:cNvPr id="16" name="オブジェクト 1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16240437"/>
                </p:ext>
              </p:extLst>
            </p:nvPr>
          </p:nvGraphicFramePr>
          <p:xfrm>
            <a:off x="946914" y="1197165"/>
            <a:ext cx="1440000" cy="10426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28" name="ビットマップ イメージ" r:id="rId5" imgW="2409524" imgH="1743318" progId="Paint.Picture">
                    <p:embed/>
                  </p:oleObj>
                </mc:Choice>
                <mc:Fallback>
                  <p:oleObj name="ビットマップ イメージ" r:id="rId5" imgW="2409524" imgH="1743318" progId="Paint.Picture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46914" y="1197165"/>
                          <a:ext cx="1440000" cy="104264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1027" name="図 1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83639" y="1172994"/>
              <a:ext cx="770649" cy="108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02398" y="1177227"/>
              <a:ext cx="1355775" cy="108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22" name="直線コネクタ 21"/>
            <p:cNvCxnSpPr>
              <a:stCxn id="16" idx="3"/>
              <a:endCxn id="1027" idx="1"/>
            </p:cNvCxnSpPr>
            <p:nvPr/>
          </p:nvCxnSpPr>
          <p:spPr>
            <a:xfrm flipV="1">
              <a:off x="2386914" y="1712994"/>
              <a:ext cx="1596725" cy="5493"/>
            </a:xfrm>
            <a:prstGeom prst="line">
              <a:avLst/>
            </a:prstGeom>
            <a:ln w="12700">
              <a:solidFill>
                <a:srgbClr val="0066FF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線コネクタ 28"/>
            <p:cNvCxnSpPr>
              <a:stCxn id="1027" idx="3"/>
            </p:cNvCxnSpPr>
            <p:nvPr/>
          </p:nvCxnSpPr>
          <p:spPr>
            <a:xfrm>
              <a:off x="4754288" y="1712994"/>
              <a:ext cx="1855519" cy="0"/>
            </a:xfrm>
            <a:prstGeom prst="line">
              <a:avLst/>
            </a:prstGeom>
            <a:ln w="12700">
              <a:solidFill>
                <a:srgbClr val="0066FF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正方形/長方形 42"/>
            <p:cNvSpPr/>
            <p:nvPr/>
          </p:nvSpPr>
          <p:spPr>
            <a:xfrm>
              <a:off x="2542239" y="1435995"/>
              <a:ext cx="1286074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sz="1200" dirty="0">
                  <a:latin typeface="+mn-ea"/>
                  <a:ea typeface="+mn-ea"/>
                </a:rPr>
                <a:t>Ethernet</a:t>
              </a:r>
              <a:r>
                <a:rPr lang="ja-JP" altLang="en-US" sz="1200" dirty="0">
                  <a:latin typeface="+mn-ea"/>
                  <a:ea typeface="+mn-ea"/>
                </a:rPr>
                <a:t> </a:t>
              </a:r>
              <a:r>
                <a:rPr lang="en-US" altLang="ja-JP" sz="1200" dirty="0">
                  <a:latin typeface="+mn-ea"/>
                  <a:ea typeface="+mn-ea"/>
                </a:rPr>
                <a:t>cable</a:t>
              </a:r>
            </a:p>
          </p:txBody>
        </p:sp>
        <p:sp>
          <p:nvSpPr>
            <p:cNvPr id="46" name="正方形/長方形 45"/>
            <p:cNvSpPr/>
            <p:nvPr/>
          </p:nvSpPr>
          <p:spPr>
            <a:xfrm>
              <a:off x="5039010" y="1435995"/>
              <a:ext cx="1286074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sz="1200" dirty="0">
                  <a:latin typeface="+mn-ea"/>
                  <a:ea typeface="+mn-ea"/>
                </a:rPr>
                <a:t>Monitor cable</a:t>
              </a:r>
            </a:p>
          </p:txBody>
        </p:sp>
      </p:grpSp>
      <p:sp>
        <p:nvSpPr>
          <p:cNvPr id="54" name="正方形/長方形 53"/>
          <p:cNvSpPr/>
          <p:nvPr/>
        </p:nvSpPr>
        <p:spPr>
          <a:xfrm>
            <a:off x="4425920" y="3134225"/>
            <a:ext cx="43624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ea"/>
              <a:buAutoNum type="circleNumDbPlain"/>
            </a:pPr>
            <a:r>
              <a:rPr lang="en-US" altLang="ja-JP" sz="1400" dirty="0"/>
              <a:t>After starting the H410 series, touch "Settings" on the measurement screen</a:t>
            </a:r>
            <a:endParaRPr lang="en-US" altLang="ja-JP" sz="1400" dirty="0">
              <a:latin typeface="+mn-ea"/>
              <a:ea typeface="+mn-ea"/>
            </a:endParaRPr>
          </a:p>
        </p:txBody>
      </p:sp>
      <p:sp>
        <p:nvSpPr>
          <p:cNvPr id="1041" name="円/楕円 1040"/>
          <p:cNvSpPr/>
          <p:nvPr/>
        </p:nvSpPr>
        <p:spPr>
          <a:xfrm>
            <a:off x="6322889" y="1244627"/>
            <a:ext cx="1924305" cy="1545992"/>
          </a:xfrm>
          <a:prstGeom prst="ellipse">
            <a:avLst/>
          </a:prstGeom>
          <a:solidFill>
            <a:srgbClr val="FFC000">
              <a:alpha val="8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正方形/長方形 57"/>
          <p:cNvSpPr/>
          <p:nvPr/>
        </p:nvSpPr>
        <p:spPr>
          <a:xfrm>
            <a:off x="6607155" y="1267057"/>
            <a:ext cx="12860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100" dirty="0">
                <a:solidFill>
                  <a:srgbClr val="FF0000"/>
                </a:solidFill>
                <a:latin typeface="+mn-ea"/>
                <a:ea typeface="+mn-ea"/>
              </a:rPr>
              <a:t>Ethernet</a:t>
            </a:r>
            <a:r>
              <a:rPr lang="ja-JP" altLang="en-US" sz="1200" dirty="0">
                <a:solidFill>
                  <a:srgbClr val="FF0000"/>
                </a:solidFill>
                <a:latin typeface="+mn-ea"/>
                <a:ea typeface="+mn-ea"/>
              </a:rPr>
              <a:t> </a:t>
            </a:r>
            <a:r>
              <a:rPr lang="en-US" altLang="ja-JP" sz="1200" dirty="0">
                <a:solidFill>
                  <a:srgbClr val="FF0000"/>
                </a:solidFill>
                <a:latin typeface="+mn-ea"/>
                <a:ea typeface="+mn-ea"/>
              </a:rPr>
              <a:t>settings</a:t>
            </a:r>
          </a:p>
        </p:txBody>
      </p:sp>
      <p:sp>
        <p:nvSpPr>
          <p:cNvPr id="59" name="正方形/長方形 58"/>
          <p:cNvSpPr/>
          <p:nvPr/>
        </p:nvSpPr>
        <p:spPr>
          <a:xfrm>
            <a:off x="3800475" y="5420562"/>
            <a:ext cx="573159" cy="37339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テキスト ボックス 55"/>
          <p:cNvSpPr txBox="1"/>
          <p:nvPr/>
        </p:nvSpPr>
        <p:spPr bwMode="auto">
          <a:xfrm>
            <a:off x="3394516" y="5143563"/>
            <a:ext cx="338554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200" kern="0" noProof="0" dirty="0">
                <a:latin typeface="+mn-lt"/>
                <a:ea typeface="+mn-ea"/>
              </a:rPr>
              <a:t>①</a:t>
            </a:r>
            <a:endParaRPr kumimoji="1" lang="ja-JP" altLang="en-US" sz="1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953836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図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825" y="920868"/>
            <a:ext cx="3526071" cy="2663831"/>
          </a:xfrm>
          <a:prstGeom prst="rect">
            <a:avLst/>
          </a:prstGeom>
        </p:spPr>
      </p:pic>
      <p:sp>
        <p:nvSpPr>
          <p:cNvPr id="59" name="正方形/長方形 58"/>
          <p:cNvSpPr/>
          <p:nvPr/>
        </p:nvSpPr>
        <p:spPr>
          <a:xfrm>
            <a:off x="3151583" y="882768"/>
            <a:ext cx="644363" cy="384057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テキスト ボックス 55"/>
          <p:cNvSpPr txBox="1"/>
          <p:nvPr/>
        </p:nvSpPr>
        <p:spPr bwMode="auto">
          <a:xfrm>
            <a:off x="2737291" y="901818"/>
            <a:ext cx="338554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200" kern="0" noProof="0" dirty="0">
                <a:latin typeface="+mn-lt"/>
                <a:ea typeface="+mn-ea"/>
              </a:rPr>
              <a:t>①</a:t>
            </a:r>
            <a:endParaRPr kumimoji="1" lang="ja-JP" altLang="en-US" sz="1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4158" y="3714750"/>
            <a:ext cx="2257425" cy="276225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1" name="正方形/長方形 20"/>
          <p:cNvSpPr/>
          <p:nvPr/>
        </p:nvSpPr>
        <p:spPr>
          <a:xfrm>
            <a:off x="894158" y="4727699"/>
            <a:ext cx="2257425" cy="1082551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/>
          <p:cNvSpPr txBox="1"/>
          <p:nvPr/>
        </p:nvSpPr>
        <p:spPr bwMode="auto">
          <a:xfrm>
            <a:off x="503448" y="4589199"/>
            <a:ext cx="338554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200" kern="0" noProof="0" dirty="0">
                <a:latin typeface="+mn-lt"/>
                <a:ea typeface="+mn-ea"/>
              </a:rPr>
              <a:t>②</a:t>
            </a:r>
            <a:endParaRPr kumimoji="1" lang="ja-JP" altLang="en-US" sz="1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grpSp>
        <p:nvGrpSpPr>
          <p:cNvPr id="11" name="グループ化 10"/>
          <p:cNvGrpSpPr/>
          <p:nvPr/>
        </p:nvGrpSpPr>
        <p:grpSpPr>
          <a:xfrm>
            <a:off x="3761324" y="1056083"/>
            <a:ext cx="5437854" cy="954107"/>
            <a:chOff x="3871684" y="1178817"/>
            <a:chExt cx="5224229" cy="954107"/>
          </a:xfrm>
        </p:grpSpPr>
        <p:sp>
          <p:nvSpPr>
            <p:cNvPr id="54" name="正方形/長方形 53"/>
            <p:cNvSpPr/>
            <p:nvPr/>
          </p:nvSpPr>
          <p:spPr>
            <a:xfrm>
              <a:off x="3871684" y="1178817"/>
              <a:ext cx="5224229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>
                <a:buFont typeface="+mj-ea"/>
                <a:buAutoNum type="circleNumDbPlain"/>
              </a:pPr>
              <a:r>
                <a:rPr lang="en-US" altLang="ja-JP" sz="1400" dirty="0">
                  <a:latin typeface="+mn-ea"/>
                </a:rPr>
                <a:t>      </a:t>
              </a:r>
              <a:r>
                <a:rPr lang="en-US" altLang="ja-JP" sz="1400" dirty="0"/>
                <a:t>Touch the tab “system settings”</a:t>
              </a:r>
              <a:endParaRPr lang="en-US" altLang="ja-JP" sz="1400" dirty="0">
                <a:latin typeface="+mn-ea"/>
              </a:endParaRPr>
            </a:p>
            <a:p>
              <a:pPr marL="342900" indent="-342900">
                <a:buFont typeface="+mj-ea"/>
                <a:buAutoNum type="circleNumDbPlain"/>
              </a:pPr>
              <a:r>
                <a:rPr lang="en-US" altLang="ja-JP" sz="1400" dirty="0"/>
                <a:t>Enter the Ethernet "IP Address", "Subnet Mask", and "Default Gateway" by referring to the [</a:t>
              </a:r>
              <a:r>
                <a:rPr lang="en-US" altLang="ja-JP" sz="1400" dirty="0">
                  <a:solidFill>
                    <a:srgbClr val="FF0000"/>
                  </a:solidFill>
                </a:rPr>
                <a:t>Setting example</a:t>
              </a:r>
              <a:r>
                <a:rPr lang="en-US" altLang="ja-JP" sz="1400" dirty="0"/>
                <a:t>] below</a:t>
              </a:r>
            </a:p>
            <a:p>
              <a:pPr marL="342900" indent="-342900">
                <a:buFont typeface="+mj-ea"/>
                <a:buAutoNum type="circleNumDbPlain"/>
              </a:pPr>
              <a:r>
                <a:rPr lang="en-US" altLang="ja-JP" sz="1400" dirty="0"/>
                <a:t>Touch "Save" to complete the IP address setting</a:t>
              </a:r>
              <a:endParaRPr lang="en-US" altLang="ja-JP" sz="1400" dirty="0">
                <a:latin typeface="+mn-ea"/>
              </a:endParaRPr>
            </a:p>
          </p:txBody>
        </p:sp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333682" y="1218647"/>
              <a:ext cx="228986" cy="204882"/>
            </a:xfrm>
            <a:prstGeom prst="rect">
              <a:avLst/>
            </a:prstGeom>
          </p:spPr>
        </p:pic>
      </p:grpSp>
      <p:sp>
        <p:nvSpPr>
          <p:cNvPr id="30" name="正方形/長方形 29"/>
          <p:cNvSpPr/>
          <p:nvPr/>
        </p:nvSpPr>
        <p:spPr>
          <a:xfrm>
            <a:off x="3473764" y="4179034"/>
            <a:ext cx="5486400" cy="184665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altLang="ja-JP" sz="1600" dirty="0">
                <a:solidFill>
                  <a:srgbClr val="FF0000"/>
                </a:solidFill>
                <a:latin typeface="+mn-ea"/>
                <a:ea typeface="+mn-ea"/>
              </a:rPr>
              <a:t>[Setting sample]</a:t>
            </a:r>
            <a:endParaRPr lang="en-US" altLang="ja-JP" sz="1400" dirty="0">
              <a:solidFill>
                <a:srgbClr val="FF0000"/>
              </a:solidFill>
              <a:latin typeface="+mn-ea"/>
              <a:ea typeface="+mn-ea"/>
            </a:endParaRPr>
          </a:p>
          <a:p>
            <a:r>
              <a:rPr lang="ja-JP" altLang="en-US" sz="1400" dirty="0">
                <a:latin typeface="+mn-ea"/>
                <a:ea typeface="+mn-ea"/>
              </a:rPr>
              <a:t> </a:t>
            </a:r>
            <a:r>
              <a:rPr lang="en-US" altLang="ja-JP" sz="1400" dirty="0">
                <a:latin typeface="+mn-ea"/>
              </a:rPr>
              <a:t>IP Address </a:t>
            </a:r>
            <a:r>
              <a:rPr lang="ja-JP" altLang="en-US" sz="1400" dirty="0">
                <a:latin typeface="+mn-ea"/>
                <a:ea typeface="+mn-ea"/>
              </a:rPr>
              <a:t>：        </a:t>
            </a:r>
            <a:r>
              <a:rPr lang="en-US" altLang="ja-JP" sz="1400" dirty="0">
                <a:latin typeface="+mn-ea"/>
                <a:ea typeface="+mn-ea"/>
              </a:rPr>
              <a:t>192.168.0.100</a:t>
            </a:r>
          </a:p>
          <a:p>
            <a:r>
              <a:rPr lang="ja-JP" altLang="en-US" sz="1400" dirty="0">
                <a:latin typeface="+mn-ea"/>
                <a:ea typeface="+mn-ea"/>
              </a:rPr>
              <a:t> </a:t>
            </a:r>
            <a:r>
              <a:rPr lang="en-US" altLang="ja-JP" sz="1400" dirty="0">
                <a:latin typeface="+mn-ea"/>
              </a:rPr>
              <a:t>Subnet Mask </a:t>
            </a:r>
            <a:r>
              <a:rPr lang="ja-JP" altLang="en-US" sz="1400" dirty="0">
                <a:latin typeface="+mn-ea"/>
                <a:ea typeface="+mn-ea"/>
              </a:rPr>
              <a:t>：     </a:t>
            </a:r>
            <a:r>
              <a:rPr lang="en-US" altLang="ja-JP" sz="1400" dirty="0">
                <a:latin typeface="+mn-ea"/>
                <a:ea typeface="+mn-ea"/>
              </a:rPr>
              <a:t>255.255.255.0</a:t>
            </a:r>
          </a:p>
          <a:p>
            <a:r>
              <a:rPr lang="ja-JP" altLang="en-US" sz="1400" dirty="0">
                <a:latin typeface="+mn-ea"/>
                <a:ea typeface="+mn-ea"/>
              </a:rPr>
              <a:t> </a:t>
            </a:r>
            <a:r>
              <a:rPr lang="en-US" altLang="ja-JP" sz="1400" dirty="0">
                <a:latin typeface="+mn-ea"/>
              </a:rPr>
              <a:t>Default Gateway </a:t>
            </a:r>
            <a:r>
              <a:rPr lang="ja-JP" altLang="en-US" sz="1400" dirty="0">
                <a:latin typeface="+mn-ea"/>
                <a:ea typeface="+mn-ea"/>
              </a:rPr>
              <a:t>： </a:t>
            </a:r>
            <a:r>
              <a:rPr lang="en-US" altLang="ja-JP" sz="1400" dirty="0">
                <a:latin typeface="+mn-ea"/>
                <a:ea typeface="+mn-ea"/>
              </a:rPr>
              <a:t>0.0.0.0</a:t>
            </a:r>
          </a:p>
          <a:p>
            <a:endParaRPr lang="en-US" altLang="ja-JP" sz="1400" dirty="0">
              <a:latin typeface="+mn-ea"/>
              <a:ea typeface="+mn-ea"/>
            </a:endParaRPr>
          </a:p>
          <a:p>
            <a:r>
              <a:rPr lang="en-US" altLang="ja-JP" sz="1400" dirty="0">
                <a:latin typeface="+mn-ea"/>
                <a:ea typeface="+mn-ea"/>
              </a:rPr>
              <a:t>※If the </a:t>
            </a:r>
            <a:r>
              <a:rPr lang="en-US" altLang="ja-JP" sz="1400" dirty="0"/>
              <a:t>value is not duplicated with the IP address on the PC side (example: 192.168.0.99) set in the previous section, it can be set in the range of 192.168.0.xxx (xxx = 1 to 254).</a:t>
            </a:r>
            <a:endParaRPr lang="en-US" altLang="ja-JP" sz="1400" dirty="0">
              <a:latin typeface="+mn-ea"/>
              <a:ea typeface="+mn-ea"/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1895475" y="3200642"/>
            <a:ext cx="971550" cy="384057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テキスト ボックス 31"/>
          <p:cNvSpPr txBox="1"/>
          <p:nvPr/>
        </p:nvSpPr>
        <p:spPr bwMode="auto">
          <a:xfrm>
            <a:off x="1675306" y="2892677"/>
            <a:ext cx="338554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200" kern="0" noProof="0" dirty="0">
                <a:latin typeface="+mn-lt"/>
                <a:ea typeface="+mn-ea"/>
              </a:rPr>
              <a:t>③</a:t>
            </a:r>
            <a:endParaRPr kumimoji="1" lang="ja-JP" altLang="en-US" sz="1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sp>
        <p:nvSpPr>
          <p:cNvPr id="16" name="タイトル 2"/>
          <p:cNvSpPr txBox="1">
            <a:spLocks/>
          </p:cNvSpPr>
          <p:nvPr/>
        </p:nvSpPr>
        <p:spPr bwMode="auto">
          <a:xfrm>
            <a:off x="201220" y="405476"/>
            <a:ext cx="9176954" cy="389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2"/>
                </a:solidFill>
                <a:latin typeface="+mn-ea"/>
                <a:ea typeface="+mn-ea"/>
                <a:cs typeface="Times New Roman" pitchFamily="18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Times New Roman" pitchFamily="18" charset="0"/>
                <a:ea typeface="HGP創英角ｺﾞｼｯｸUB" pitchFamily="50" charset="-128"/>
                <a:cs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Times New Roman" pitchFamily="18" charset="0"/>
                <a:ea typeface="HGP創英角ｺﾞｼｯｸUB" pitchFamily="50" charset="-128"/>
                <a:cs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Times New Roman" pitchFamily="18" charset="0"/>
                <a:ea typeface="HGP創英角ｺﾞｼｯｸUB" pitchFamily="50" charset="-128"/>
                <a:cs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2"/>
                </a:solidFill>
                <a:latin typeface="Times New Roman" pitchFamily="18" charset="0"/>
                <a:ea typeface="HGP創英角ｺﾞｼｯｸUB" pitchFamily="50" charset="-128"/>
                <a:cs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2"/>
                </a:solidFill>
                <a:latin typeface="HGP創英角ｺﾞｼｯｸUB" pitchFamily="50" charset="-128"/>
                <a:ea typeface="HGP創英角ｺﾞｼｯｸUB" pitchFamily="50" charset="-128"/>
                <a:cs typeface="ＭＳ Ｐゴシック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2"/>
                </a:solidFill>
                <a:latin typeface="HGP創英角ｺﾞｼｯｸUB" pitchFamily="50" charset="-128"/>
                <a:ea typeface="HGP創英角ｺﾞｼｯｸUB" pitchFamily="50" charset="-128"/>
                <a:cs typeface="ＭＳ Ｐゴシック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2"/>
                </a:solidFill>
                <a:latin typeface="HGP創英角ｺﾞｼｯｸUB" pitchFamily="50" charset="-128"/>
                <a:ea typeface="HGP創英角ｺﾞｼｯｸUB" pitchFamily="50" charset="-128"/>
                <a:cs typeface="ＭＳ Ｐゴシック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2"/>
                </a:solidFill>
                <a:latin typeface="HGP創英角ｺﾞｼｯｸUB" pitchFamily="50" charset="-128"/>
                <a:ea typeface="HGP創英角ｺﾞｼｯｸUB" pitchFamily="50" charset="-128"/>
                <a:cs typeface="ＭＳ Ｐゴシック" charset="-128"/>
              </a:defRPr>
            </a:lvl9pPr>
          </a:lstStyle>
          <a:p>
            <a:r>
              <a:rPr lang="ja-JP" altLang="en-US" sz="2200" b="0" kern="0" dirty="0"/>
              <a:t>         </a:t>
            </a:r>
            <a:r>
              <a:rPr lang="en-US" altLang="ja-JP" sz="2200" b="0" kern="0" dirty="0">
                <a:latin typeface="Arial" panose="020B0604020202020204" pitchFamily="34" charset="0"/>
                <a:cs typeface="Arial" panose="020B0604020202020204" pitchFamily="34" charset="0"/>
              </a:rPr>
              <a:t>Preparation --H410 Series System Settings (IP Address)</a:t>
            </a:r>
            <a:br>
              <a:rPr lang="en-US" altLang="ja-JP" sz="2200" b="0" kern="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altLang="ja-JP" sz="2200" b="0" kern="0" dirty="0"/>
          </a:p>
        </p:txBody>
      </p:sp>
    </p:spTree>
    <p:extLst>
      <p:ext uri="{BB962C8B-B14F-4D97-AF65-F5344CB8AC3E}">
        <p14:creationId xmlns:p14="http://schemas.microsoft.com/office/powerpoint/2010/main" val="2274051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0" dirty="0">
                <a:latin typeface="Arial" panose="020B0604020202020204" pitchFamily="34" charset="0"/>
                <a:cs typeface="Arial" panose="020B0604020202020204" pitchFamily="34" charset="0"/>
              </a:rPr>
              <a:t>How to start Tool</a:t>
            </a:r>
            <a:endParaRPr kumimoji="1" lang="ja-JP" altLang="en-US" b="0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898" y="984906"/>
            <a:ext cx="868704" cy="744603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21550" y="984906"/>
            <a:ext cx="868704" cy="744603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1898" y="2068078"/>
            <a:ext cx="6228827" cy="3536855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直線矢印コネクタ 8"/>
          <p:cNvCxnSpPr/>
          <p:nvPr/>
        </p:nvCxnSpPr>
        <p:spPr>
          <a:xfrm>
            <a:off x="1553148" y="1376489"/>
            <a:ext cx="939800" cy="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図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19403" y="3068941"/>
            <a:ext cx="6300804" cy="327439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正方形/長方形 10"/>
          <p:cNvSpPr/>
          <p:nvPr/>
        </p:nvSpPr>
        <p:spPr>
          <a:xfrm>
            <a:off x="1685853" y="2757020"/>
            <a:ext cx="731382" cy="13716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2236050" y="3863493"/>
            <a:ext cx="778086" cy="14303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/>
        </p:nvSpPr>
        <p:spPr>
          <a:xfrm>
            <a:off x="3818856" y="963675"/>
            <a:ext cx="486810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ea"/>
              <a:buAutoNum type="circleNumDbPlain"/>
            </a:pPr>
            <a:r>
              <a:rPr lang="en-US" altLang="ja-JP" sz="1400" dirty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Unfreeze “SetupTransferTool_Ver.xxx.zip”</a:t>
            </a:r>
          </a:p>
          <a:p>
            <a:pPr marL="342900" indent="-342900">
              <a:buFont typeface="+mj-ea"/>
              <a:buAutoNum type="circleNumDbPlain"/>
            </a:pPr>
            <a:r>
              <a:rPr lang="en-US" altLang="ja-JP" sz="1400" dirty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Open “</a:t>
            </a:r>
            <a:r>
              <a:rPr lang="en-US" altLang="ja-JP" sz="1400" dirty="0" err="1">
                <a:latin typeface="Arial" panose="020B0604020202020204" pitchFamily="34" charset="0"/>
                <a:cs typeface="Arial" panose="020B0604020202020204" pitchFamily="34" charset="0"/>
              </a:rPr>
              <a:t>Release_Ver.xxx</a:t>
            </a:r>
            <a:r>
              <a:rPr lang="en-US" altLang="ja-JP" sz="1400" dirty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”</a:t>
            </a:r>
          </a:p>
          <a:p>
            <a:pPr marL="342900" indent="-342900">
              <a:buFont typeface="+mj-ea"/>
              <a:buAutoNum type="circleNumDbPlain"/>
            </a:pPr>
            <a:r>
              <a:rPr lang="en-US" altLang="ja-JP" sz="1400" dirty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Tool will start when “SettingTool.exe”</a:t>
            </a:r>
            <a:r>
              <a:rPr lang="ja-JP" altLang="en-US" sz="1400" dirty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en-US" altLang="ja-JP" sz="1400" dirty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is double clicked</a:t>
            </a:r>
          </a:p>
        </p:txBody>
      </p:sp>
      <p:sp>
        <p:nvSpPr>
          <p:cNvPr id="14" name="テキスト ボックス 13"/>
          <p:cNvSpPr txBox="1"/>
          <p:nvPr/>
        </p:nvSpPr>
        <p:spPr bwMode="auto">
          <a:xfrm>
            <a:off x="1846799" y="995799"/>
            <a:ext cx="338554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200" kern="0" noProof="0" dirty="0">
                <a:latin typeface="+mn-ea"/>
                <a:ea typeface="+mn-ea"/>
              </a:rPr>
              <a:t>①</a:t>
            </a:r>
            <a:endParaRPr kumimoji="1" lang="ja-JP" altLang="en-US" sz="1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15" name="テキスト ボックス 14"/>
          <p:cNvSpPr txBox="1"/>
          <p:nvPr/>
        </p:nvSpPr>
        <p:spPr bwMode="auto">
          <a:xfrm>
            <a:off x="1310602" y="2573143"/>
            <a:ext cx="338554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200" kern="0" dirty="0">
                <a:latin typeface="+mn-ea"/>
                <a:ea typeface="+mn-ea"/>
              </a:rPr>
              <a:t>②</a:t>
            </a:r>
            <a:endParaRPr kumimoji="1" lang="ja-JP" altLang="en-US" sz="1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17" name="テキスト ボックス 16"/>
          <p:cNvSpPr txBox="1"/>
          <p:nvPr/>
        </p:nvSpPr>
        <p:spPr bwMode="auto">
          <a:xfrm>
            <a:off x="1880562" y="3621069"/>
            <a:ext cx="338554" cy="27699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200" kern="0" noProof="0" dirty="0">
                <a:latin typeface="+mn-ea"/>
                <a:ea typeface="+mn-ea"/>
              </a:rPr>
              <a:t>③</a:t>
            </a:r>
            <a:endParaRPr kumimoji="1" lang="ja-JP" altLang="en-US" sz="1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667227404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HGP創英角ｺﾞｼｯｸUB"/>
        <a:ea typeface="HGP創英角ｺﾞｼｯｸUB"/>
        <a:cs typeface="ＭＳ Ｐゴシック"/>
      </a:majorFont>
      <a:minorFont>
        <a:latin typeface="HGP創英角ｺﾞｼｯｸUB"/>
        <a:ea typeface="HGP創英角ｺﾞｼｯｸUB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chemeClr val="tx1"/>
          </a:solidFill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auto">
        <a:noFill/>
        <a:ln w="9525">
          <a:noFill/>
          <a:miter lim="800000"/>
          <a:headEnd/>
          <a:tailEnd/>
        </a:ln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1" sz="2000" b="0" i="0" u="none" strike="noStrike" kern="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+mn-lt"/>
            <a:ea typeface="+mn-ea"/>
            <a:cs typeface="+mn-cs"/>
          </a:defRPr>
        </a:defPPr>
      </a:lstStyle>
    </a:tx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35330</TotalTime>
  <Words>1105</Words>
  <Application>Microsoft Office PowerPoint</Application>
  <PresentationFormat>画面に合わせる (4:3)</PresentationFormat>
  <Paragraphs>154</Paragraphs>
  <Slides>18</Slides>
  <Notes>15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2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18</vt:i4>
      </vt:variant>
    </vt:vector>
  </HeadingPairs>
  <TitlesOfParts>
    <vt:vector size="27" baseType="lpstr">
      <vt:lpstr>HGP創英角ｺﾞｼｯｸUB</vt:lpstr>
      <vt:lpstr>Arial</vt:lpstr>
      <vt:lpstr>Calibri</vt:lpstr>
      <vt:lpstr>Calibri Light</vt:lpstr>
      <vt:lpstr>Times New Roman</vt:lpstr>
      <vt:lpstr>Wingdings</vt:lpstr>
      <vt:lpstr>標準デザイン</vt:lpstr>
      <vt:lpstr>デザインの設定</vt:lpstr>
      <vt:lpstr>ビットマップ イメージ</vt:lpstr>
      <vt:lpstr>H410 Series Setup Transfer Tool manual</vt:lpstr>
      <vt:lpstr>Contents</vt:lpstr>
      <vt:lpstr>Notes</vt:lpstr>
      <vt:lpstr>Preparation-PC network settings (IP address)</vt:lpstr>
      <vt:lpstr>Preparation-PC network settings (IP address)</vt:lpstr>
      <vt:lpstr>Preparation-PC network settings (IP address)</vt:lpstr>
      <vt:lpstr>         Preparation --H410 Series System Settings (IP Address) </vt:lpstr>
      <vt:lpstr>PowerPoint プレゼンテーション</vt:lpstr>
      <vt:lpstr>How to start Tool</vt:lpstr>
      <vt:lpstr>Tool screen description</vt:lpstr>
      <vt:lpstr>Tool screen description</vt:lpstr>
      <vt:lpstr>Tool Operation Instructions-Add Device</vt:lpstr>
      <vt:lpstr>Tool operating instructions – delete device</vt:lpstr>
      <vt:lpstr>Tool operating instructions – device connection</vt:lpstr>
      <vt:lpstr>Tool operating instructions – reconnect device</vt:lpstr>
      <vt:lpstr>Tool operating instructions-download configuration file</vt:lpstr>
      <vt:lpstr>Tool operating instructions-upload configuration file</vt:lpstr>
      <vt:lpstr>Tool Operating Instructions-Firmware Update</vt:lpstr>
    </vt:vector>
  </TitlesOfParts>
  <Company>駿河生産プラットフォーム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2015-11-06T08:06:59Z</cp:lastPrinted>
  <dcterms:created xsi:type="dcterms:W3CDTF">2013-04-02T04:28:18Z</dcterms:created>
  <dcterms:modified xsi:type="dcterms:W3CDTF">2020-10-02T04:08:15Z</dcterms:modified>
</cp:coreProperties>
</file>